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ppt/charts/chart6.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396" r:id="rId2"/>
    <p:sldId id="397" r:id="rId3"/>
    <p:sldId id="426" r:id="rId4"/>
    <p:sldId id="399" r:id="rId5"/>
    <p:sldId id="400" r:id="rId6"/>
    <p:sldId id="365" r:id="rId7"/>
    <p:sldId id="366" r:id="rId8"/>
    <p:sldId id="444" r:id="rId9"/>
    <p:sldId id="443" r:id="rId10"/>
    <p:sldId id="367" r:id="rId11"/>
    <p:sldId id="368" r:id="rId12"/>
    <p:sldId id="369" r:id="rId13"/>
    <p:sldId id="370" r:id="rId14"/>
    <p:sldId id="371" r:id="rId15"/>
    <p:sldId id="372" r:id="rId16"/>
    <p:sldId id="373" r:id="rId17"/>
    <p:sldId id="422" r:id="rId18"/>
    <p:sldId id="401" r:id="rId19"/>
    <p:sldId id="402" r:id="rId20"/>
    <p:sldId id="403" r:id="rId21"/>
    <p:sldId id="404" r:id="rId22"/>
    <p:sldId id="405" r:id="rId23"/>
    <p:sldId id="449" r:id="rId24"/>
    <p:sldId id="446" r:id="rId25"/>
    <p:sldId id="447" r:id="rId26"/>
    <p:sldId id="407" r:id="rId27"/>
    <p:sldId id="408" r:id="rId28"/>
    <p:sldId id="409" r:id="rId29"/>
    <p:sldId id="411" r:id="rId30"/>
    <p:sldId id="412" r:id="rId31"/>
    <p:sldId id="414" r:id="rId32"/>
    <p:sldId id="415" r:id="rId33"/>
    <p:sldId id="416" r:id="rId34"/>
    <p:sldId id="417" r:id="rId35"/>
    <p:sldId id="448" r:id="rId36"/>
    <p:sldId id="377" r:id="rId37"/>
    <p:sldId id="378" r:id="rId38"/>
    <p:sldId id="379" r:id="rId39"/>
    <p:sldId id="380" r:id="rId40"/>
    <p:sldId id="427" r:id="rId41"/>
    <p:sldId id="428" r:id="rId42"/>
    <p:sldId id="429" r:id="rId43"/>
    <p:sldId id="430" r:id="rId44"/>
    <p:sldId id="431" r:id="rId45"/>
    <p:sldId id="432" r:id="rId46"/>
    <p:sldId id="433" r:id="rId47"/>
    <p:sldId id="434" r:id="rId48"/>
    <p:sldId id="436" r:id="rId49"/>
    <p:sldId id="437" r:id="rId50"/>
    <p:sldId id="438" r:id="rId51"/>
    <p:sldId id="439" r:id="rId52"/>
    <p:sldId id="440" r:id="rId53"/>
    <p:sldId id="441" r:id="rId54"/>
    <p:sldId id="364" r:id="rId55"/>
    <p:sldId id="445" r:id="rId56"/>
    <p:sldId id="442" r:id="rId5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F4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6305" autoAdjust="0"/>
  </p:normalViewPr>
  <p:slideViewPr>
    <p:cSldViewPr>
      <p:cViewPr varScale="1">
        <p:scale>
          <a:sx n="54" d="100"/>
          <a:sy n="54" d="100"/>
        </p:scale>
        <p:origin x="-835" y="-72"/>
      </p:cViewPr>
      <p:guideLst>
        <p:guide orient="horz" pos="2160"/>
        <p:guide pos="2880"/>
      </p:guideLst>
    </p:cSldViewPr>
  </p:slideViewPr>
  <p:notesTextViewPr>
    <p:cViewPr>
      <p:scale>
        <a:sx n="1" d="1"/>
        <a:sy n="1" d="1"/>
      </p:scale>
      <p:origin x="0" y="0"/>
    </p:cViewPr>
  </p:notesTextViewPr>
  <p:sorterViewPr>
    <p:cViewPr>
      <p:scale>
        <a:sx n="100" d="100"/>
        <a:sy n="100" d="100"/>
      </p:scale>
      <p:origin x="0" y="897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Users\s1039019\Desktop\Tax%20Stats%202016\Selected%20sheets.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Users\s1039019\Desktop\Tax%20Stats%20Presentation%20sheet%20VAT.xlsx" TargetMode="External"/></Relationships>
</file>

<file path=ppt/charts/_rels/chart5.xml.rels><?xml version="1.0" encoding="UTF-8" standalone="yes"?>
<Relationships xmlns="http://schemas.openxmlformats.org/package/2006/relationships"><Relationship Id="rId2" Type="http://schemas.openxmlformats.org/officeDocument/2006/relationships/oleObject" Target="file:///D:\Users\s1027489\Desktop\Tax%20Stats%202016\MIH%20Launch%20Presentation\MIH%20Workings%20-%202016-11-21.xlsx" TargetMode="External"/><Relationship Id="rId1" Type="http://schemas.openxmlformats.org/officeDocument/2006/relationships/themeOverride" Target="../theme/themeOverride3.xml"/></Relationships>
</file>

<file path=ppt/charts/_rels/chart6.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D:\Users\s1027489\Desktop\Tax%20Stats%202016\MIH%20Launch%20Presentation\MIH%20Workings%20-%202016-11-2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ZA" dirty="0" smtClean="0"/>
              <a:t>% of assessed companies by taxable income level</a:t>
            </a:r>
            <a:endParaRPr lang="en-ZA" dirty="0"/>
          </a:p>
        </c:rich>
      </c:tx>
      <c:layout/>
      <c:overlay val="0"/>
      <c:spPr>
        <a:noFill/>
        <a:ln>
          <a:noFill/>
        </a:ln>
        <a:effectLst/>
      </c:spPr>
    </c:title>
    <c:autoTitleDeleted val="0"/>
    <c:plotArea>
      <c:layout/>
      <c:barChart>
        <c:barDir val="col"/>
        <c:grouping val="stacked"/>
        <c:varyColors val="0"/>
        <c:ser>
          <c:idx val="0"/>
          <c:order val="0"/>
          <c:tx>
            <c:strRef>
              <c:f>'A.3.3.1'!$R$4</c:f>
              <c:strCache>
                <c:ptCount val="1"/>
                <c:pt idx="0">
                  <c:v>Negative taxable income</c:v>
                </c:pt>
              </c:strCache>
            </c:strRef>
          </c:tx>
          <c:spPr>
            <a:solidFill>
              <a:srgbClr val="C00000"/>
            </a:solidFill>
            <a:ln>
              <a:noFill/>
            </a:ln>
            <a:effectLst/>
          </c:spPr>
          <c:invertIfNegative val="0"/>
          <c:dLbls>
            <c:dLbl>
              <c:idx val="0"/>
              <c:layout>
                <c:manualLayout>
                  <c:x val="0.23401360544217686"/>
                  <c:y val="-8.4097142131895661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B36-4657-B6EF-808663FC06D3}"/>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'A.3.3.1'!$T$3</c:f>
              <c:strCache>
                <c:ptCount val="1"/>
                <c:pt idx="0">
                  <c:v>% of taxpayers</c:v>
                </c:pt>
              </c:strCache>
            </c:strRef>
          </c:cat>
          <c:val>
            <c:numRef>
              <c:f>'A.3.3.1'!$T$4</c:f>
              <c:numCache>
                <c:formatCode>0%</c:formatCode>
                <c:ptCount val="1"/>
                <c:pt idx="0">
                  <c:v>0.28458915567451365</c:v>
                </c:pt>
              </c:numCache>
            </c:numRef>
          </c:val>
          <c:extLst xmlns:c16r2="http://schemas.microsoft.com/office/drawing/2015/06/chart">
            <c:ext xmlns:c16="http://schemas.microsoft.com/office/drawing/2014/chart" uri="{C3380CC4-5D6E-409C-BE32-E72D297353CC}">
              <c16:uniqueId val="{00000000-DB36-4657-B6EF-808663FC06D3}"/>
            </c:ext>
          </c:extLst>
        </c:ser>
        <c:ser>
          <c:idx val="1"/>
          <c:order val="1"/>
          <c:tx>
            <c:strRef>
              <c:f>'A.3.3.1'!$R$5</c:f>
              <c:strCache>
                <c:ptCount val="1"/>
                <c:pt idx="0">
                  <c:v>Zero taxable income</c:v>
                </c:pt>
              </c:strCache>
            </c:strRef>
          </c:tx>
          <c:spPr>
            <a:solidFill>
              <a:schemeClr val="tx1">
                <a:lumMod val="50000"/>
                <a:lumOff val="50000"/>
              </a:schemeClr>
            </a:solidFill>
            <a:ln>
              <a:noFill/>
            </a:ln>
            <a:effectLst/>
          </c:spPr>
          <c:invertIfNegative val="0"/>
          <c:dLbls>
            <c:dLbl>
              <c:idx val="0"/>
              <c:layout>
                <c:manualLayout>
                  <c:x val="0.20680279287649955"/>
                  <c:y val="-0.13564230460861187"/>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DB36-4657-B6EF-808663FC06D3}"/>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'A.3.3.1'!$T$3</c:f>
              <c:strCache>
                <c:ptCount val="1"/>
                <c:pt idx="0">
                  <c:v>% of taxpayers</c:v>
                </c:pt>
              </c:strCache>
            </c:strRef>
          </c:cat>
          <c:val>
            <c:numRef>
              <c:f>'A.3.3.1'!$T$5</c:f>
              <c:numCache>
                <c:formatCode>0%</c:formatCode>
                <c:ptCount val="1"/>
                <c:pt idx="0">
                  <c:v>0.46834615850055883</c:v>
                </c:pt>
              </c:numCache>
            </c:numRef>
          </c:val>
          <c:extLst xmlns:c16r2="http://schemas.microsoft.com/office/drawing/2015/06/chart">
            <c:ext xmlns:c16="http://schemas.microsoft.com/office/drawing/2014/chart" uri="{C3380CC4-5D6E-409C-BE32-E72D297353CC}">
              <c16:uniqueId val="{00000001-DB36-4657-B6EF-808663FC06D3}"/>
            </c:ext>
          </c:extLst>
        </c:ser>
        <c:ser>
          <c:idx val="2"/>
          <c:order val="2"/>
          <c:tx>
            <c:strRef>
              <c:f>'A.3.3.1'!$R$6</c:f>
              <c:strCache>
                <c:ptCount val="1"/>
                <c:pt idx="0">
                  <c:v>Positive taxable income</c:v>
                </c:pt>
              </c:strCache>
            </c:strRef>
          </c:tx>
          <c:spPr>
            <a:solidFill>
              <a:srgbClr val="002060"/>
            </a:solidFill>
            <a:ln>
              <a:noFill/>
            </a:ln>
            <a:effectLst/>
          </c:spPr>
          <c:invertIfNegative val="0"/>
          <c:dLbls>
            <c:dLbl>
              <c:idx val="0"/>
              <c:layout>
                <c:manualLayout>
                  <c:x val="0.22312925170068026"/>
                  <c:y val="-5.1881976733656181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B36-4657-B6EF-808663FC06D3}"/>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'A.3.3.1'!$T$3</c:f>
              <c:strCache>
                <c:ptCount val="1"/>
                <c:pt idx="0">
                  <c:v>% of taxpayers</c:v>
                </c:pt>
              </c:strCache>
            </c:strRef>
          </c:cat>
          <c:val>
            <c:numRef>
              <c:f>'A.3.3.1'!$T$6</c:f>
              <c:numCache>
                <c:formatCode>0%</c:formatCode>
                <c:ptCount val="1"/>
                <c:pt idx="0">
                  <c:v>0.24706468582492758</c:v>
                </c:pt>
              </c:numCache>
            </c:numRef>
          </c:val>
          <c:extLst xmlns:c16r2="http://schemas.microsoft.com/office/drawing/2015/06/chart">
            <c:ext xmlns:c16="http://schemas.microsoft.com/office/drawing/2014/chart" uri="{C3380CC4-5D6E-409C-BE32-E72D297353CC}">
              <c16:uniqueId val="{00000002-DB36-4657-B6EF-808663FC06D3}"/>
            </c:ext>
          </c:extLst>
        </c:ser>
        <c:dLbls>
          <c:showLegendKey val="0"/>
          <c:showVal val="0"/>
          <c:showCatName val="0"/>
          <c:showSerName val="0"/>
          <c:showPercent val="0"/>
          <c:showBubbleSize val="0"/>
        </c:dLbls>
        <c:gapWidth val="20"/>
        <c:overlap val="100"/>
        <c:axId val="77656064"/>
        <c:axId val="77657600"/>
      </c:barChart>
      <c:catAx>
        <c:axId val="77656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7657600"/>
        <c:crosses val="autoZero"/>
        <c:auto val="1"/>
        <c:lblAlgn val="ctr"/>
        <c:lblOffset val="100"/>
        <c:noMultiLvlLbl val="0"/>
      </c:catAx>
      <c:valAx>
        <c:axId val="77657600"/>
        <c:scaling>
          <c:orientation val="minMax"/>
          <c:max val="1"/>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7656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b="1" i="0" u="sng" strike="noStrike" baseline="0">
                <a:solidFill>
                  <a:srgbClr val="000000"/>
                </a:solidFill>
                <a:latin typeface="Arial"/>
                <a:ea typeface="Arial"/>
                <a:cs typeface="Arial"/>
              </a:defRPr>
            </a:pPr>
            <a:r>
              <a:rPr lang="en-US" dirty="0" smtClean="0"/>
              <a:t>(GST - VAT </a:t>
            </a:r>
            <a:r>
              <a:rPr lang="en-US" dirty="0"/>
              <a:t>Revenue: % of Tax Revenue (lhs) and of GDP (</a:t>
            </a:r>
            <a:r>
              <a:rPr lang="en-US" dirty="0" err="1"/>
              <a:t>rhs</a:t>
            </a:r>
            <a:r>
              <a:rPr lang="en-US" dirty="0"/>
              <a:t>)</a:t>
            </a:r>
          </a:p>
        </c:rich>
      </c:tx>
      <c:layout>
        <c:manualLayout>
          <c:xMode val="edge"/>
          <c:yMode val="edge"/>
          <c:x val="0.21531630212890057"/>
          <c:y val="1.9575856443719411E-2"/>
        </c:manualLayout>
      </c:layout>
      <c:overlay val="0"/>
      <c:spPr>
        <a:noFill/>
        <a:ln w="25400">
          <a:noFill/>
        </a:ln>
      </c:spPr>
    </c:title>
    <c:autoTitleDeleted val="0"/>
    <c:plotArea>
      <c:layout>
        <c:manualLayout>
          <c:layoutTarget val="inner"/>
          <c:xMode val="edge"/>
          <c:yMode val="edge"/>
          <c:x val="9.4339622641509441E-2"/>
          <c:y val="0.11582381729200653"/>
          <c:w val="0.83426087276725736"/>
          <c:h val="0.73409461663947795"/>
        </c:manualLayout>
      </c:layout>
      <c:lineChart>
        <c:grouping val="standard"/>
        <c:varyColors val="0"/>
        <c:ser>
          <c:idx val="0"/>
          <c:order val="0"/>
          <c:tx>
            <c:strRef>
              <c:f>'Tax %  Sheet3'!$AP$40</c:f>
              <c:strCache>
                <c:ptCount val="1"/>
                <c:pt idx="0">
                  <c:v>% of Tax Revenue</c:v>
                </c:pt>
              </c:strCache>
            </c:strRef>
          </c:tx>
          <c:spPr>
            <a:ln w="12700">
              <a:solidFill>
                <a:srgbClr val="FF0000"/>
              </a:solidFill>
              <a:prstDash val="solid"/>
            </a:ln>
          </c:spPr>
          <c:marker>
            <c:symbol val="diamond"/>
            <c:size val="5"/>
            <c:spPr>
              <a:solidFill>
                <a:srgbClr val="000080"/>
              </a:solidFill>
              <a:ln>
                <a:solidFill>
                  <a:srgbClr val="000080"/>
                </a:solidFill>
                <a:prstDash val="solid"/>
              </a:ln>
            </c:spPr>
          </c:marker>
          <c:cat>
            <c:strRef>
              <c:f>'Tax %  Sheet3'!$AO$41:$AO$68</c:f>
              <c:strCache>
                <c:ptCount val="25"/>
                <c:pt idx="0">
                  <c:v>1989/90</c:v>
                </c:pt>
                <c:pt idx="1">
                  <c:v>1990/91</c:v>
                </c:pt>
                <c:pt idx="2">
                  <c:v>1991/92</c:v>
                </c:pt>
                <c:pt idx="3">
                  <c:v>1992/93</c:v>
                </c:pt>
                <c:pt idx="4">
                  <c:v>1993/94</c:v>
                </c:pt>
                <c:pt idx="5">
                  <c:v>1994/95</c:v>
                </c:pt>
                <c:pt idx="6">
                  <c:v>1995/96</c:v>
                </c:pt>
                <c:pt idx="7">
                  <c:v>1996/97</c:v>
                </c:pt>
                <c:pt idx="8">
                  <c:v>1999/00</c:v>
                </c:pt>
                <c:pt idx="9">
                  <c:v>2000/01</c:v>
                </c:pt>
                <c:pt idx="10">
                  <c:v>2001/02</c:v>
                </c:pt>
                <c:pt idx="11">
                  <c:v>2002/03</c:v>
                </c:pt>
                <c:pt idx="12">
                  <c:v>2003/04</c:v>
                </c:pt>
                <c:pt idx="13">
                  <c:v>2004/05</c:v>
                </c:pt>
                <c:pt idx="14">
                  <c:v>2005/06</c:v>
                </c:pt>
                <c:pt idx="15">
                  <c:v>2006/07</c:v>
                </c:pt>
                <c:pt idx="16">
                  <c:v>2007/08</c:v>
                </c:pt>
                <c:pt idx="17">
                  <c:v>2008/09</c:v>
                </c:pt>
                <c:pt idx="18">
                  <c:v>2009/10</c:v>
                </c:pt>
                <c:pt idx="19">
                  <c:v>2010/11</c:v>
                </c:pt>
                <c:pt idx="20">
                  <c:v>2011/12</c:v>
                </c:pt>
                <c:pt idx="21">
                  <c:v>2012/13</c:v>
                </c:pt>
                <c:pt idx="22">
                  <c:v>2013/14</c:v>
                </c:pt>
                <c:pt idx="23">
                  <c:v>2014/15</c:v>
                </c:pt>
                <c:pt idx="24">
                  <c:v>2015/16</c:v>
                </c:pt>
              </c:strCache>
            </c:strRef>
          </c:cat>
          <c:val>
            <c:numRef>
              <c:f>'Tax %  Sheet3'!$AP$41:$AP$68</c:f>
              <c:numCache>
                <c:formatCode>0.0%</c:formatCode>
                <c:ptCount val="25"/>
                <c:pt idx="0">
                  <c:v>0.25559899180353546</c:v>
                </c:pt>
                <c:pt idx="1">
                  <c:v>0.25321000284377976</c:v>
                </c:pt>
                <c:pt idx="2">
                  <c:v>0.24098534688152845</c:v>
                </c:pt>
                <c:pt idx="3">
                  <c:v>0.21113786477940985</c:v>
                </c:pt>
                <c:pt idx="4">
                  <c:v>0.2630104630819543</c:v>
                </c:pt>
                <c:pt idx="5">
                  <c:v>0.2606684328055654</c:v>
                </c:pt>
                <c:pt idx="6">
                  <c:v>0.25994435917459979</c:v>
                </c:pt>
                <c:pt idx="7">
                  <c:v>0.24503865330658858</c:v>
                </c:pt>
                <c:pt idx="8">
                  <c:v>0.24412377248345862</c:v>
                </c:pt>
                <c:pt idx="9">
                  <c:v>0.25258658286522001</c:v>
                </c:pt>
                <c:pt idx="10">
                  <c:v>0.24769973485402774</c:v>
                </c:pt>
                <c:pt idx="11">
                  <c:v>0.25270878815307352</c:v>
                </c:pt>
                <c:pt idx="12">
                  <c:v>0.26945027122480281</c:v>
                </c:pt>
                <c:pt idx="13">
                  <c:v>0.28218018614900769</c:v>
                </c:pt>
                <c:pt idx="14">
                  <c:v>0.27772326762971528</c:v>
                </c:pt>
                <c:pt idx="15">
                  <c:v>0.2794320487240316</c:v>
                </c:pt>
                <c:pt idx="16">
                  <c:v>0.26872586738074128</c:v>
                </c:pt>
                <c:pt idx="17">
                  <c:v>0.25348476693275906</c:v>
                </c:pt>
                <c:pt idx="18">
                  <c:v>0.25521257662311198</c:v>
                </c:pt>
                <c:pt idx="19">
                  <c:v>0.27409506857011406</c:v>
                </c:pt>
                <c:pt idx="20">
                  <c:v>0.25810570829405766</c:v>
                </c:pt>
                <c:pt idx="21">
                  <c:v>0.26974889042473982</c:v>
                </c:pt>
                <c:pt idx="22">
                  <c:v>0.26786386566279513</c:v>
                </c:pt>
                <c:pt idx="23">
                  <c:v>0.27064302805671653</c:v>
                </c:pt>
                <c:pt idx="24">
                  <c:v>0.26124589515614016</c:v>
                </c:pt>
              </c:numCache>
            </c:numRef>
          </c:val>
          <c:smooth val="0"/>
        </c:ser>
        <c:dLbls>
          <c:showLegendKey val="0"/>
          <c:showVal val="0"/>
          <c:showCatName val="0"/>
          <c:showSerName val="0"/>
          <c:showPercent val="0"/>
          <c:showBubbleSize val="0"/>
        </c:dLbls>
        <c:marker val="1"/>
        <c:smooth val="0"/>
        <c:axId val="129102208"/>
        <c:axId val="129104128"/>
      </c:lineChart>
      <c:lineChart>
        <c:grouping val="standard"/>
        <c:varyColors val="0"/>
        <c:ser>
          <c:idx val="1"/>
          <c:order val="1"/>
          <c:tx>
            <c:strRef>
              <c:f>'Tax %  Sheet3'!$AQ$40</c:f>
              <c:strCache>
                <c:ptCount val="1"/>
                <c:pt idx="0">
                  <c:v>% of GDP</c:v>
                </c:pt>
              </c:strCache>
            </c:strRef>
          </c:tx>
          <c:spPr>
            <a:ln>
              <a:solidFill>
                <a:srgbClr val="9BBB59">
                  <a:lumMod val="50000"/>
                </a:srgbClr>
              </a:solidFill>
              <a:prstDash val="dash"/>
            </a:ln>
          </c:spPr>
          <c:cat>
            <c:strRef>
              <c:f>'Tax %  Sheet3'!$AO$41:$AO$68</c:f>
              <c:strCache>
                <c:ptCount val="25"/>
                <c:pt idx="0">
                  <c:v>1989/90</c:v>
                </c:pt>
                <c:pt idx="1">
                  <c:v>1990/91</c:v>
                </c:pt>
                <c:pt idx="2">
                  <c:v>1991/92</c:v>
                </c:pt>
                <c:pt idx="3">
                  <c:v>1992/93</c:v>
                </c:pt>
                <c:pt idx="4">
                  <c:v>1993/94</c:v>
                </c:pt>
                <c:pt idx="5">
                  <c:v>1994/95</c:v>
                </c:pt>
                <c:pt idx="6">
                  <c:v>1995/96</c:v>
                </c:pt>
                <c:pt idx="7">
                  <c:v>1996/97</c:v>
                </c:pt>
                <c:pt idx="8">
                  <c:v>1999/00</c:v>
                </c:pt>
                <c:pt idx="9">
                  <c:v>2000/01</c:v>
                </c:pt>
                <c:pt idx="10">
                  <c:v>2001/02</c:v>
                </c:pt>
                <c:pt idx="11">
                  <c:v>2002/03</c:v>
                </c:pt>
                <c:pt idx="12">
                  <c:v>2003/04</c:v>
                </c:pt>
                <c:pt idx="13">
                  <c:v>2004/05</c:v>
                </c:pt>
                <c:pt idx="14">
                  <c:v>2005/06</c:v>
                </c:pt>
                <c:pt idx="15">
                  <c:v>2006/07</c:v>
                </c:pt>
                <c:pt idx="16">
                  <c:v>2007/08</c:v>
                </c:pt>
                <c:pt idx="17">
                  <c:v>2008/09</c:v>
                </c:pt>
                <c:pt idx="18">
                  <c:v>2009/10</c:v>
                </c:pt>
                <c:pt idx="19">
                  <c:v>2010/11</c:v>
                </c:pt>
                <c:pt idx="20">
                  <c:v>2011/12</c:v>
                </c:pt>
                <c:pt idx="21">
                  <c:v>2012/13</c:v>
                </c:pt>
                <c:pt idx="22">
                  <c:v>2013/14</c:v>
                </c:pt>
                <c:pt idx="23">
                  <c:v>2014/15</c:v>
                </c:pt>
                <c:pt idx="24">
                  <c:v>2015/16</c:v>
                </c:pt>
              </c:strCache>
            </c:strRef>
          </c:cat>
          <c:val>
            <c:numRef>
              <c:f>'Tax %  Sheet3'!$AQ$41:$AQ$68</c:f>
              <c:numCache>
                <c:formatCode>0.0%</c:formatCode>
                <c:ptCount val="25"/>
                <c:pt idx="0">
                  <c:v>6.3964026575155472E-2</c:v>
                </c:pt>
                <c:pt idx="1">
                  <c:v>6.101437104902431E-2</c:v>
                </c:pt>
                <c:pt idx="2">
                  <c:v>5.4605998731599652E-2</c:v>
                </c:pt>
                <c:pt idx="3">
                  <c:v>4.5951789862999491E-2</c:v>
                </c:pt>
                <c:pt idx="4">
                  <c:v>5.7565696059137812E-2</c:v>
                </c:pt>
                <c:pt idx="5">
                  <c:v>5.8910225850312768E-2</c:v>
                </c:pt>
                <c:pt idx="6">
                  <c:v>5.8082720460717094E-2</c:v>
                </c:pt>
                <c:pt idx="7">
                  <c:v>5.6523690023190173E-2</c:v>
                </c:pt>
                <c:pt idx="8">
                  <c:v>5.7781281353017057E-2</c:v>
                </c:pt>
                <c:pt idx="9">
                  <c:v>5.721995372403807E-2</c:v>
                </c:pt>
                <c:pt idx="10">
                  <c:v>5.8228888706628693E-2</c:v>
                </c:pt>
                <c:pt idx="11">
                  <c:v>5.8305401260862158E-2</c:v>
                </c:pt>
                <c:pt idx="12">
                  <c:v>6.1876959016248859E-2</c:v>
                </c:pt>
                <c:pt idx="13">
                  <c:v>6.7740869691239602E-2</c:v>
                </c:pt>
                <c:pt idx="14">
                  <c:v>7.0858315590663593E-2</c:v>
                </c:pt>
                <c:pt idx="15">
                  <c:v>7.3366278127613885E-2</c:v>
                </c:pt>
                <c:pt idx="16">
                  <c:v>7.2488187898896314E-2</c:v>
                </c:pt>
                <c:pt idx="17">
                  <c:v>6.7204736539823937E-2</c:v>
                </c:pt>
                <c:pt idx="18">
                  <c:v>6.0321715708380456E-2</c:v>
                </c:pt>
                <c:pt idx="19">
                  <c:v>6.7112632591835406E-2</c:v>
                </c:pt>
                <c:pt idx="20">
                  <c:v>6.2001624856737686E-2</c:v>
                </c:pt>
                <c:pt idx="21">
                  <c:v>6.4862970041741422E-2</c:v>
                </c:pt>
                <c:pt idx="22">
                  <c:v>6.5837732977718944E-2</c:v>
                </c:pt>
                <c:pt idx="23">
                  <c:v>6.7978675136116148E-2</c:v>
                </c:pt>
                <c:pt idx="24">
                  <c:v>6.8927308749877236E-2</c:v>
                </c:pt>
              </c:numCache>
            </c:numRef>
          </c:val>
          <c:smooth val="0"/>
        </c:ser>
        <c:dLbls>
          <c:showLegendKey val="0"/>
          <c:showVal val="0"/>
          <c:showCatName val="0"/>
          <c:showSerName val="0"/>
          <c:showPercent val="0"/>
          <c:showBubbleSize val="0"/>
        </c:dLbls>
        <c:marker val="1"/>
        <c:smooth val="0"/>
        <c:axId val="129784064"/>
        <c:axId val="207294464"/>
      </c:lineChart>
      <c:catAx>
        <c:axId val="129102208"/>
        <c:scaling>
          <c:orientation val="minMax"/>
        </c:scaling>
        <c:delete val="0"/>
        <c:axPos val="b"/>
        <c:title>
          <c:tx>
            <c:rich>
              <a:bodyPr/>
              <a:lstStyle/>
              <a:p>
                <a:pPr>
                  <a:defRPr sz="1000" b="1" i="0" u="none" strike="noStrike" baseline="0">
                    <a:solidFill>
                      <a:srgbClr val="000000"/>
                    </a:solidFill>
                    <a:latin typeface="Arial"/>
                    <a:ea typeface="Arial"/>
                    <a:cs typeface="Arial"/>
                  </a:defRPr>
                </a:pPr>
                <a:r>
                  <a:rPr lang="en-US"/>
                  <a:t>YEAR</a:t>
                </a:r>
              </a:p>
            </c:rich>
          </c:tx>
          <c:layout>
            <c:manualLayout>
              <c:xMode val="edge"/>
              <c:yMode val="edge"/>
              <c:x val="0.46836850393700785"/>
              <c:y val="0.946166394779771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2700000" vert="horz"/>
          <a:lstStyle/>
          <a:p>
            <a:pPr>
              <a:defRPr sz="1000" b="0" i="0" u="none" strike="noStrike" baseline="0">
                <a:solidFill>
                  <a:srgbClr val="000000"/>
                </a:solidFill>
                <a:latin typeface="Arial"/>
                <a:ea typeface="Arial"/>
                <a:cs typeface="Arial"/>
              </a:defRPr>
            </a:pPr>
            <a:endParaRPr lang="en-US"/>
          </a:p>
        </c:txPr>
        <c:crossAx val="129104128"/>
        <c:crosses val="autoZero"/>
        <c:auto val="1"/>
        <c:lblAlgn val="ctr"/>
        <c:lblOffset val="100"/>
        <c:tickLblSkip val="1"/>
        <c:tickMarkSkip val="1"/>
        <c:noMultiLvlLbl val="0"/>
      </c:catAx>
      <c:valAx>
        <c:axId val="129104128"/>
        <c:scaling>
          <c:orientation val="minMax"/>
          <c:min val="0.15"/>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Arial"/>
                    <a:ea typeface="Arial"/>
                    <a:cs typeface="Arial"/>
                  </a:defRPr>
                </a:pPr>
                <a:r>
                  <a:rPr lang="en-US"/>
                  <a:t>%</a:t>
                </a:r>
              </a:p>
            </c:rich>
          </c:tx>
          <c:layout>
            <c:manualLayout>
              <c:xMode val="edge"/>
              <c:yMode val="edge"/>
              <c:x val="1.4428346456692914E-2"/>
              <c:y val="0.47145187601957583"/>
            </c:manualLayout>
          </c:layout>
          <c:overlay val="0"/>
          <c:spPr>
            <a:noFill/>
            <a:ln w="25400">
              <a:noFill/>
            </a:ln>
          </c:spPr>
        </c:title>
        <c:numFmt formatCode="0.0%"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29102208"/>
        <c:crosses val="autoZero"/>
        <c:crossBetween val="between"/>
        <c:majorUnit val="0.01"/>
      </c:valAx>
      <c:catAx>
        <c:axId val="129784064"/>
        <c:scaling>
          <c:orientation val="minMax"/>
        </c:scaling>
        <c:delete val="1"/>
        <c:axPos val="b"/>
        <c:majorTickMark val="out"/>
        <c:minorTickMark val="none"/>
        <c:tickLblPos val="nextTo"/>
        <c:crossAx val="207294464"/>
        <c:crosses val="autoZero"/>
        <c:auto val="1"/>
        <c:lblAlgn val="ctr"/>
        <c:lblOffset val="100"/>
        <c:noMultiLvlLbl val="0"/>
      </c:catAx>
      <c:valAx>
        <c:axId val="207294464"/>
        <c:scaling>
          <c:orientation val="minMax"/>
          <c:min val="0.03"/>
        </c:scaling>
        <c:delete val="0"/>
        <c:axPos val="r"/>
        <c:numFmt formatCode="0.0%" sourceLinked="1"/>
        <c:majorTickMark val="cross"/>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29784064"/>
        <c:crosses val="max"/>
        <c:crossBetween val="between"/>
      </c:valAx>
      <c:spPr>
        <a:noFill/>
        <a:ln w="25400">
          <a:noFill/>
        </a:ln>
      </c:spPr>
    </c:plotArea>
    <c:legend>
      <c:legendPos val="r"/>
      <c:legendEntry>
        <c:idx val="0"/>
        <c:txPr>
          <a:bodyPr/>
          <a:lstStyle/>
          <a:p>
            <a:pPr>
              <a:defRPr sz="900" b="0" i="0" u="none" strike="noStrike" baseline="0">
                <a:solidFill>
                  <a:srgbClr val="000000"/>
                </a:solidFill>
                <a:latin typeface="Arial"/>
                <a:ea typeface="Arial"/>
                <a:cs typeface="Arial"/>
              </a:defRPr>
            </a:pPr>
            <a:endParaRPr lang="en-US"/>
          </a:p>
        </c:txPr>
      </c:legendEntry>
      <c:legendEntry>
        <c:idx val="1"/>
        <c:txPr>
          <a:bodyPr/>
          <a:lstStyle/>
          <a:p>
            <a:pPr>
              <a:defRPr sz="900" b="0" i="0" u="none" strike="noStrike" baseline="0">
                <a:solidFill>
                  <a:srgbClr val="000000"/>
                </a:solidFill>
                <a:latin typeface="Arial"/>
                <a:ea typeface="Arial"/>
                <a:cs typeface="Arial"/>
              </a:defRPr>
            </a:pPr>
            <a:endParaRPr lang="en-US"/>
          </a:p>
        </c:txPr>
      </c:legendEntry>
      <c:layout>
        <c:manualLayout>
          <c:xMode val="edge"/>
          <c:yMode val="edge"/>
          <c:x val="0.36736984543598716"/>
          <c:y val="0.6963842896473178"/>
          <c:w val="0.3030044911052785"/>
          <c:h val="6.6884176182708033E-2"/>
        </c:manualLayout>
      </c:layout>
      <c:overlay val="0"/>
      <c:spPr>
        <a:solidFill>
          <a:srgbClr val="D8D8D7"/>
        </a:solidFill>
        <a:ln w="3175">
          <a:solidFill>
            <a:srgbClr val="000000"/>
          </a:solidFill>
          <a:prstDash val="solid"/>
        </a:ln>
      </c:spPr>
      <c:txPr>
        <a:bodyPr/>
        <a:lstStyle/>
        <a:p>
          <a:pPr>
            <a:defRPr sz="420" b="0" i="0" u="none" strike="noStrike" baseline="0">
              <a:solidFill>
                <a:srgbClr val="000000"/>
              </a:solidFill>
              <a:latin typeface="Arial"/>
              <a:ea typeface="Arial"/>
              <a:cs typeface="Arial"/>
            </a:defRPr>
          </a:pPr>
          <a:endParaRPr lang="en-US"/>
        </a:p>
      </c:txPr>
    </c:legend>
    <c:plotVisOnly val="1"/>
    <c:dispBlanksAs val="gap"/>
    <c:showDLblsOverMax val="0"/>
  </c:chart>
  <c:spPr>
    <a:no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1100"/>
              <a:t>VAT Componets as a % of Gross VAT </a:t>
            </a:r>
          </a:p>
        </c:rich>
      </c:tx>
      <c:layout>
        <c:manualLayout>
          <c:xMode val="edge"/>
          <c:yMode val="edge"/>
          <c:x val="0.32610328650351983"/>
          <c:y val="1.7871754883230404E-3"/>
        </c:manualLayout>
      </c:layout>
      <c:overlay val="1"/>
    </c:title>
    <c:autoTitleDeleted val="0"/>
    <c:plotArea>
      <c:layout>
        <c:manualLayout>
          <c:layoutTarget val="inner"/>
          <c:xMode val="edge"/>
          <c:yMode val="edge"/>
          <c:x val="0.12144685039370079"/>
          <c:y val="6.0659813356663747E-2"/>
          <c:w val="0.82988013998250221"/>
          <c:h val="0.87405074365704283"/>
        </c:manualLayout>
      </c:layout>
      <c:lineChart>
        <c:grouping val="standard"/>
        <c:varyColors val="0"/>
        <c:ser>
          <c:idx val="0"/>
          <c:order val="0"/>
          <c:tx>
            <c:strRef>
              <c:f>'VAT collections'!$B$11</c:f>
              <c:strCache>
                <c:ptCount val="1"/>
                <c:pt idx="0">
                  <c:v>Domestic </c:v>
                </c:pt>
              </c:strCache>
            </c:strRef>
          </c:tx>
          <c:spPr>
            <a:ln>
              <a:solidFill>
                <a:srgbClr val="FF0000"/>
              </a:solidFill>
            </a:ln>
          </c:spPr>
          <c:marker>
            <c:symbol val="none"/>
          </c:marker>
          <c:dLbls>
            <c:dLbl>
              <c:idx val="2"/>
              <c:layout>
                <c:manualLayout>
                  <c:x val="-3.8143362858672265E-2"/>
                  <c:y val="4.183624503798615E-2"/>
                </c:manualLayout>
              </c:layout>
              <c:showLegendKey val="0"/>
              <c:showVal val="1"/>
              <c:showCatName val="1"/>
              <c:showSerName val="0"/>
              <c:showPercent val="0"/>
              <c:showBubbleSize val="0"/>
            </c:dLbl>
            <c:dLbl>
              <c:idx val="12"/>
              <c:layout>
                <c:manualLayout>
                  <c:x val="-2.20479290179879E-2"/>
                  <c:y val="6.7827170618074001E-2"/>
                </c:manualLayout>
              </c:layout>
              <c:showLegendKey val="0"/>
              <c:showVal val="1"/>
              <c:showCatName val="1"/>
              <c:showSerName val="0"/>
              <c:showPercent val="0"/>
              <c:showBubbleSize val="0"/>
            </c:dLbl>
            <c:dLbl>
              <c:idx val="18"/>
              <c:layout>
                <c:manualLayout>
                  <c:x val="-6.1111139166355251E-2"/>
                  <c:y val="6.9852934593629637E-2"/>
                </c:manualLayout>
              </c:layout>
              <c:showLegendKey val="0"/>
              <c:showVal val="1"/>
              <c:showCatName val="1"/>
              <c:showSerName val="0"/>
              <c:showPercent val="0"/>
              <c:showBubbleSize val="0"/>
            </c:dLbl>
            <c:showLegendKey val="0"/>
            <c:showVal val="0"/>
            <c:showCatName val="0"/>
            <c:showSerName val="0"/>
            <c:showPercent val="0"/>
            <c:showBubbleSize val="0"/>
          </c:dLbls>
          <c:cat>
            <c:strRef>
              <c:f>'VAT collections'!$C$10:$U$10</c:f>
              <c:strCache>
                <c:ptCount val="19"/>
                <c:pt idx="0">
                  <c:v>1997/98</c:v>
                </c:pt>
                <c:pt idx="1">
                  <c:v>1998/99</c:v>
                </c:pt>
                <c:pt idx="2">
                  <c:v>1999/00</c:v>
                </c:pt>
                <c:pt idx="3">
                  <c:v>2000/01</c:v>
                </c:pt>
                <c:pt idx="4">
                  <c:v>2001/02</c:v>
                </c:pt>
                <c:pt idx="5">
                  <c:v>2000/03</c:v>
                </c:pt>
                <c:pt idx="6">
                  <c:v>2003/04</c:v>
                </c:pt>
                <c:pt idx="7">
                  <c:v>2004/05</c:v>
                </c:pt>
                <c:pt idx="8">
                  <c:v>2005/06</c:v>
                </c:pt>
                <c:pt idx="9">
                  <c:v>2006/07</c:v>
                </c:pt>
                <c:pt idx="10">
                  <c:v>2007/08</c:v>
                </c:pt>
                <c:pt idx="11">
                  <c:v>2008/09</c:v>
                </c:pt>
                <c:pt idx="12">
                  <c:v>2009/10</c:v>
                </c:pt>
                <c:pt idx="13">
                  <c:v>2010/11</c:v>
                </c:pt>
                <c:pt idx="14">
                  <c:v>2011/12</c:v>
                </c:pt>
                <c:pt idx="15">
                  <c:v>2012/13</c:v>
                </c:pt>
                <c:pt idx="16">
                  <c:v>2013/14</c:v>
                </c:pt>
                <c:pt idx="17">
                  <c:v>2014/15</c:v>
                </c:pt>
                <c:pt idx="18">
                  <c:v>2015/16</c:v>
                </c:pt>
              </c:strCache>
            </c:strRef>
          </c:cat>
          <c:val>
            <c:numRef>
              <c:f>'VAT collections'!$C$11:$U$11</c:f>
              <c:numCache>
                <c:formatCode>0.0%</c:formatCode>
                <c:ptCount val="19"/>
                <c:pt idx="0">
                  <c:v>0.724587880897958</c:v>
                </c:pt>
                <c:pt idx="1">
                  <c:v>0.71286363197061953</c:v>
                </c:pt>
                <c:pt idx="2">
                  <c:v>0.72251308900523559</c:v>
                </c:pt>
                <c:pt idx="3">
                  <c:v>0.70571054827578428</c:v>
                </c:pt>
                <c:pt idx="4">
                  <c:v>0.69101546830513949</c:v>
                </c:pt>
                <c:pt idx="5">
                  <c:v>0.68912552914628322</c:v>
                </c:pt>
                <c:pt idx="6">
                  <c:v>0.72293086769701465</c:v>
                </c:pt>
                <c:pt idx="7">
                  <c:v>0.71707901297247334</c:v>
                </c:pt>
                <c:pt idx="8">
                  <c:v>0.71445382061098339</c:v>
                </c:pt>
                <c:pt idx="9">
                  <c:v>0.68405708226886597</c:v>
                </c:pt>
                <c:pt idx="10">
                  <c:v>0.68768414041429393</c:v>
                </c:pt>
                <c:pt idx="11">
                  <c:v>0.67042374121286963</c:v>
                </c:pt>
                <c:pt idx="12">
                  <c:v>0.73500313313929388</c:v>
                </c:pt>
                <c:pt idx="13">
                  <c:v>0.7138452649563819</c:v>
                </c:pt>
                <c:pt idx="14">
                  <c:v>0.68383287311829566</c:v>
                </c:pt>
                <c:pt idx="15">
                  <c:v>0.68349570115210379</c:v>
                </c:pt>
                <c:pt idx="16">
                  <c:v>0.66756502154149044</c:v>
                </c:pt>
                <c:pt idx="17">
                  <c:v>0.6775300937786487</c:v>
                </c:pt>
                <c:pt idx="18">
                  <c:v>0.66364201843707837</c:v>
                </c:pt>
              </c:numCache>
            </c:numRef>
          </c:val>
          <c:smooth val="0"/>
        </c:ser>
        <c:ser>
          <c:idx val="1"/>
          <c:order val="1"/>
          <c:tx>
            <c:strRef>
              <c:f>'VAT collections'!$B$12</c:f>
              <c:strCache>
                <c:ptCount val="1"/>
                <c:pt idx="0">
                  <c:v>Customs</c:v>
                </c:pt>
              </c:strCache>
            </c:strRef>
          </c:tx>
          <c:marker>
            <c:symbol val="none"/>
          </c:marker>
          <c:dLbls>
            <c:dLbl>
              <c:idx val="2"/>
              <c:layout>
                <c:manualLayout>
                  <c:x val="-1.3347633091272687E-2"/>
                  <c:y val="2.3641522812282337E-2"/>
                </c:manualLayout>
              </c:layout>
              <c:showLegendKey val="0"/>
              <c:showVal val="1"/>
              <c:showCatName val="1"/>
              <c:showSerName val="0"/>
              <c:showPercent val="0"/>
              <c:showBubbleSize val="0"/>
            </c:dLbl>
            <c:dLbl>
              <c:idx val="11"/>
              <c:layout>
                <c:manualLayout>
                  <c:x val="-0.13147529062427402"/>
                  <c:y val="5.6849414406268298E-2"/>
                </c:manualLayout>
              </c:layout>
              <c:showLegendKey val="0"/>
              <c:showVal val="1"/>
              <c:showCatName val="1"/>
              <c:showSerName val="0"/>
              <c:showPercent val="0"/>
              <c:showBubbleSize val="0"/>
            </c:dLbl>
            <c:dLbl>
              <c:idx val="12"/>
              <c:layout>
                <c:manualLayout>
                  <c:x val="-3.1014356990637287E-2"/>
                  <c:y val="1.5437525626999854E-2"/>
                </c:manualLayout>
              </c:layout>
              <c:showLegendKey val="0"/>
              <c:showVal val="1"/>
              <c:showCatName val="1"/>
              <c:showSerName val="0"/>
              <c:showPercent val="0"/>
              <c:showBubbleSize val="0"/>
            </c:dLbl>
            <c:dLbl>
              <c:idx val="18"/>
              <c:layout>
                <c:manualLayout>
                  <c:x val="-4.35865711890598E-2"/>
                  <c:y val="5.8567878200801081E-2"/>
                </c:manualLayout>
              </c:layout>
              <c:showLegendKey val="0"/>
              <c:showVal val="1"/>
              <c:showCatName val="1"/>
              <c:showSerName val="0"/>
              <c:showPercent val="0"/>
              <c:showBubbleSize val="0"/>
            </c:dLbl>
            <c:showLegendKey val="0"/>
            <c:showVal val="0"/>
            <c:showCatName val="0"/>
            <c:showSerName val="0"/>
            <c:showPercent val="0"/>
            <c:showBubbleSize val="0"/>
          </c:dLbls>
          <c:cat>
            <c:strRef>
              <c:f>'VAT collections'!$C$10:$U$10</c:f>
              <c:strCache>
                <c:ptCount val="19"/>
                <c:pt idx="0">
                  <c:v>1997/98</c:v>
                </c:pt>
                <c:pt idx="1">
                  <c:v>1998/99</c:v>
                </c:pt>
                <c:pt idx="2">
                  <c:v>1999/00</c:v>
                </c:pt>
                <c:pt idx="3">
                  <c:v>2000/01</c:v>
                </c:pt>
                <c:pt idx="4">
                  <c:v>2001/02</c:v>
                </c:pt>
                <c:pt idx="5">
                  <c:v>2000/03</c:v>
                </c:pt>
                <c:pt idx="6">
                  <c:v>2003/04</c:v>
                </c:pt>
                <c:pt idx="7">
                  <c:v>2004/05</c:v>
                </c:pt>
                <c:pt idx="8">
                  <c:v>2005/06</c:v>
                </c:pt>
                <c:pt idx="9">
                  <c:v>2006/07</c:v>
                </c:pt>
                <c:pt idx="10">
                  <c:v>2007/08</c:v>
                </c:pt>
                <c:pt idx="11">
                  <c:v>2008/09</c:v>
                </c:pt>
                <c:pt idx="12">
                  <c:v>2009/10</c:v>
                </c:pt>
                <c:pt idx="13">
                  <c:v>2010/11</c:v>
                </c:pt>
                <c:pt idx="14">
                  <c:v>2011/12</c:v>
                </c:pt>
                <c:pt idx="15">
                  <c:v>2012/13</c:v>
                </c:pt>
                <c:pt idx="16">
                  <c:v>2013/14</c:v>
                </c:pt>
                <c:pt idx="17">
                  <c:v>2014/15</c:v>
                </c:pt>
                <c:pt idx="18">
                  <c:v>2015/16</c:v>
                </c:pt>
              </c:strCache>
            </c:strRef>
          </c:cat>
          <c:val>
            <c:numRef>
              <c:f>'VAT collections'!$C$12:$U$12</c:f>
              <c:numCache>
                <c:formatCode>0.0%</c:formatCode>
                <c:ptCount val="19"/>
                <c:pt idx="0">
                  <c:v>0.27541211910204205</c:v>
                </c:pt>
                <c:pt idx="1">
                  <c:v>0.28713636802938047</c:v>
                </c:pt>
                <c:pt idx="2">
                  <c:v>0.27748691099476441</c:v>
                </c:pt>
                <c:pt idx="3">
                  <c:v>0.29428945172421572</c:v>
                </c:pt>
                <c:pt idx="4">
                  <c:v>0.30898453169486051</c:v>
                </c:pt>
                <c:pt idx="5">
                  <c:v>0.31087447085371678</c:v>
                </c:pt>
                <c:pt idx="6">
                  <c:v>0.2770691323029853</c:v>
                </c:pt>
                <c:pt idx="7">
                  <c:v>0.28292098702752666</c:v>
                </c:pt>
                <c:pt idx="8">
                  <c:v>0.28554617938901666</c:v>
                </c:pt>
                <c:pt idx="9">
                  <c:v>0.31594291773113398</c:v>
                </c:pt>
                <c:pt idx="10">
                  <c:v>0.31231585958570607</c:v>
                </c:pt>
                <c:pt idx="11">
                  <c:v>0.32957625878713032</c:v>
                </c:pt>
                <c:pt idx="12">
                  <c:v>0.26499686686070606</c:v>
                </c:pt>
                <c:pt idx="13">
                  <c:v>0.28615473504361799</c:v>
                </c:pt>
                <c:pt idx="14">
                  <c:v>0.31616712688170434</c:v>
                </c:pt>
                <c:pt idx="15">
                  <c:v>0.31650429884789627</c:v>
                </c:pt>
                <c:pt idx="16">
                  <c:v>0.33243497845850956</c:v>
                </c:pt>
                <c:pt idx="17">
                  <c:v>0.32246990622135119</c:v>
                </c:pt>
                <c:pt idx="18">
                  <c:v>0.33635798156292163</c:v>
                </c:pt>
              </c:numCache>
            </c:numRef>
          </c:val>
          <c:smooth val="0"/>
        </c:ser>
        <c:ser>
          <c:idx val="3"/>
          <c:order val="2"/>
          <c:tx>
            <c:strRef>
              <c:f>'VAT collections'!$B$14</c:f>
              <c:strCache>
                <c:ptCount val="1"/>
                <c:pt idx="0">
                  <c:v>Refunds </c:v>
                </c:pt>
              </c:strCache>
            </c:strRef>
          </c:tx>
          <c:spPr>
            <a:ln>
              <a:solidFill>
                <a:srgbClr val="7030A0"/>
              </a:solidFill>
            </a:ln>
          </c:spPr>
          <c:marker>
            <c:symbol val="none"/>
          </c:marker>
          <c:dLbls>
            <c:dLbl>
              <c:idx val="0"/>
              <c:layout>
                <c:manualLayout>
                  <c:x val="-2.5462668816039986E-17"/>
                  <c:y val="3.7037037037037035E-2"/>
                </c:manualLayout>
              </c:layout>
              <c:showLegendKey val="0"/>
              <c:showVal val="1"/>
              <c:showCatName val="1"/>
              <c:showSerName val="0"/>
              <c:showPercent val="0"/>
              <c:showBubbleSize val="0"/>
            </c:dLbl>
            <c:dLbl>
              <c:idx val="8"/>
              <c:layout>
                <c:manualLayout>
                  <c:x val="-9.6201432164102971E-3"/>
                  <c:y val="-3.1267177923447562E-2"/>
                </c:manualLayout>
              </c:layout>
              <c:showLegendKey val="0"/>
              <c:showVal val="1"/>
              <c:showCatName val="1"/>
              <c:showSerName val="0"/>
              <c:showPercent val="0"/>
              <c:showBubbleSize val="0"/>
            </c:dLbl>
            <c:dLbl>
              <c:idx val="13"/>
              <c:layout>
                <c:manualLayout>
                  <c:x val="-1.6033572027351671E-3"/>
                  <c:y val="-1.9897295042194008E-2"/>
                </c:manualLayout>
              </c:layout>
              <c:showLegendKey val="0"/>
              <c:showVal val="1"/>
              <c:showCatName val="1"/>
              <c:showSerName val="0"/>
              <c:showPercent val="0"/>
              <c:showBubbleSize val="0"/>
            </c:dLbl>
            <c:dLbl>
              <c:idx val="18"/>
              <c:layout>
                <c:manualLayout>
                  <c:x val="-1.09989041621638E-2"/>
                  <c:y val="-4.4254359499581911E-2"/>
                </c:manualLayout>
              </c:layout>
              <c:showLegendKey val="0"/>
              <c:showVal val="1"/>
              <c:showCatName val="1"/>
              <c:showSerName val="0"/>
              <c:showPercent val="0"/>
              <c:showBubbleSize val="0"/>
            </c:dLbl>
            <c:showLegendKey val="0"/>
            <c:showVal val="0"/>
            <c:showCatName val="0"/>
            <c:showSerName val="0"/>
            <c:showPercent val="0"/>
            <c:showBubbleSize val="0"/>
          </c:dLbls>
          <c:cat>
            <c:strRef>
              <c:f>'VAT collections'!$C$10:$U$10</c:f>
              <c:strCache>
                <c:ptCount val="19"/>
                <c:pt idx="0">
                  <c:v>1997/98</c:v>
                </c:pt>
                <c:pt idx="1">
                  <c:v>1998/99</c:v>
                </c:pt>
                <c:pt idx="2">
                  <c:v>1999/00</c:v>
                </c:pt>
                <c:pt idx="3">
                  <c:v>2000/01</c:v>
                </c:pt>
                <c:pt idx="4">
                  <c:v>2001/02</c:v>
                </c:pt>
                <c:pt idx="5">
                  <c:v>2000/03</c:v>
                </c:pt>
                <c:pt idx="6">
                  <c:v>2003/04</c:v>
                </c:pt>
                <c:pt idx="7">
                  <c:v>2004/05</c:v>
                </c:pt>
                <c:pt idx="8">
                  <c:v>2005/06</c:v>
                </c:pt>
                <c:pt idx="9">
                  <c:v>2006/07</c:v>
                </c:pt>
                <c:pt idx="10">
                  <c:v>2007/08</c:v>
                </c:pt>
                <c:pt idx="11">
                  <c:v>2008/09</c:v>
                </c:pt>
                <c:pt idx="12">
                  <c:v>2009/10</c:v>
                </c:pt>
                <c:pt idx="13">
                  <c:v>2010/11</c:v>
                </c:pt>
                <c:pt idx="14">
                  <c:v>2011/12</c:v>
                </c:pt>
                <c:pt idx="15">
                  <c:v>2012/13</c:v>
                </c:pt>
                <c:pt idx="16">
                  <c:v>2013/14</c:v>
                </c:pt>
                <c:pt idx="17">
                  <c:v>2014/15</c:v>
                </c:pt>
                <c:pt idx="18">
                  <c:v>2015/16</c:v>
                </c:pt>
              </c:strCache>
            </c:strRef>
          </c:cat>
          <c:val>
            <c:numRef>
              <c:f>'VAT collections'!$C$14:$U$14</c:f>
              <c:numCache>
                <c:formatCode>0.0%</c:formatCode>
                <c:ptCount val="19"/>
                <c:pt idx="0">
                  <c:v>-0.39310637138402388</c:v>
                </c:pt>
                <c:pt idx="1">
                  <c:v>-0.39702329177539386</c:v>
                </c:pt>
                <c:pt idx="2">
                  <c:v>-0.3931974838976986</c:v>
                </c:pt>
                <c:pt idx="3">
                  <c:v>-0.38592435553350324</c:v>
                </c:pt>
                <c:pt idx="4">
                  <c:v>-0.40262599184024889</c:v>
                </c:pt>
                <c:pt idx="5">
                  <c:v>-0.42226285187198365</c:v>
                </c:pt>
                <c:pt idx="6">
                  <c:v>-0.39497424129940834</c:v>
                </c:pt>
                <c:pt idx="7">
                  <c:v>-0.36108778712906731</c:v>
                </c:pt>
                <c:pt idx="8">
                  <c:v>-0.35033901509938559</c:v>
                </c:pt>
                <c:pt idx="9">
                  <c:v>-0.36514665216991865</c:v>
                </c:pt>
                <c:pt idx="10">
                  <c:v>-0.39712782729810719</c:v>
                </c:pt>
                <c:pt idx="11">
                  <c:v>-0.44716218457457751</c:v>
                </c:pt>
                <c:pt idx="12">
                  <c:v>-0.44251105322081169</c:v>
                </c:pt>
                <c:pt idx="13">
                  <c:v>-0.36086241458199642</c:v>
                </c:pt>
                <c:pt idx="14">
                  <c:v>-0.40682854888926462</c:v>
                </c:pt>
                <c:pt idx="15">
                  <c:v>-0.39142405831972016</c:v>
                </c:pt>
                <c:pt idx="16">
                  <c:v>-0.39750457529150446</c:v>
                </c:pt>
                <c:pt idx="17">
                  <c:v>-0.3829134284828013</c:v>
                </c:pt>
                <c:pt idx="18">
                  <c:v>-0.37275293017676375</c:v>
                </c:pt>
              </c:numCache>
            </c:numRef>
          </c:val>
          <c:smooth val="0"/>
        </c:ser>
        <c:dLbls>
          <c:showLegendKey val="0"/>
          <c:showVal val="0"/>
          <c:showCatName val="0"/>
          <c:showSerName val="0"/>
          <c:showPercent val="0"/>
          <c:showBubbleSize val="0"/>
        </c:dLbls>
        <c:marker val="1"/>
        <c:smooth val="0"/>
        <c:axId val="216635264"/>
        <c:axId val="216636800"/>
      </c:lineChart>
      <c:catAx>
        <c:axId val="216635264"/>
        <c:scaling>
          <c:orientation val="minMax"/>
        </c:scaling>
        <c:delete val="0"/>
        <c:axPos val="b"/>
        <c:majorTickMark val="out"/>
        <c:minorTickMark val="none"/>
        <c:tickLblPos val="nextTo"/>
        <c:crossAx val="216636800"/>
        <c:crosses val="autoZero"/>
        <c:auto val="1"/>
        <c:lblAlgn val="ctr"/>
        <c:lblOffset val="100"/>
        <c:noMultiLvlLbl val="0"/>
      </c:catAx>
      <c:valAx>
        <c:axId val="216636800"/>
        <c:scaling>
          <c:orientation val="minMax"/>
        </c:scaling>
        <c:delete val="0"/>
        <c:axPos val="l"/>
        <c:majorGridlines/>
        <c:numFmt formatCode="0.0%" sourceLinked="1"/>
        <c:majorTickMark val="out"/>
        <c:minorTickMark val="none"/>
        <c:tickLblPos val="nextTo"/>
        <c:crossAx val="216635264"/>
        <c:crosses val="autoZero"/>
        <c:crossBetween val="between"/>
      </c:valAx>
    </c:plotArea>
    <c:legend>
      <c:legendPos val="r"/>
      <c:layout>
        <c:manualLayout>
          <c:xMode val="edge"/>
          <c:yMode val="edge"/>
          <c:x val="0.19466557305336832"/>
          <c:y val="0.85590551181102359"/>
          <c:w val="0.65811220472440946"/>
          <c:h val="0.10300342665500148"/>
        </c:manualLayout>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a:t>%</a:t>
            </a:r>
            <a:r>
              <a:rPr lang="en-US" sz="1200" baseline="0"/>
              <a:t> of VAT vendors by enterprise type</a:t>
            </a:r>
            <a:endParaRPr lang="en-US" sz="1200"/>
          </a:p>
        </c:rich>
      </c:tx>
      <c:layout/>
      <c:overlay val="0"/>
      <c:spPr>
        <a:noFill/>
        <a:ln>
          <a:noFill/>
        </a:ln>
        <a:effectLst/>
      </c:spPr>
    </c:title>
    <c:autoTitleDeleted val="0"/>
    <c:plotArea>
      <c:layout>
        <c:manualLayout>
          <c:layoutTarget val="inner"/>
          <c:xMode val="edge"/>
          <c:yMode val="edge"/>
          <c:x val="0.20225113675027204"/>
          <c:y val="0.10349586669786551"/>
          <c:w val="0.73411908742968046"/>
          <c:h val="0.86598256403466745"/>
        </c:manualLayout>
      </c:layout>
      <c:barChart>
        <c:barDir val="col"/>
        <c:grouping val="stacked"/>
        <c:varyColors val="0"/>
        <c:ser>
          <c:idx val="0"/>
          <c:order val="0"/>
          <c:tx>
            <c:strRef>
              <c:f>Sheet1!$A$3</c:f>
              <c:strCache>
                <c:ptCount val="1"/>
                <c:pt idx="0">
                  <c:v>Companies &amp; close corporations</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Sheet1!$B$3</c:f>
              <c:numCache>
                <c:formatCode>0%</c:formatCode>
                <c:ptCount val="1"/>
                <c:pt idx="0">
                  <c:v>0.74</c:v>
                </c:pt>
              </c:numCache>
            </c:numRef>
          </c:val>
          <c:extLst xmlns:c16r2="http://schemas.microsoft.com/office/drawing/2015/06/chart">
            <c:ext xmlns:c16="http://schemas.microsoft.com/office/drawing/2014/chart" uri="{C3380CC4-5D6E-409C-BE32-E72D297353CC}">
              <c16:uniqueId val="{00000000-F511-413A-8AFF-37F6B9661E74}"/>
            </c:ext>
          </c:extLst>
        </c:ser>
        <c:ser>
          <c:idx val="1"/>
          <c:order val="1"/>
          <c:tx>
            <c:strRef>
              <c:f>Sheet1!$A$4</c:f>
              <c:strCache>
                <c:ptCount val="1"/>
                <c:pt idx="0">
                  <c:v>Individuals</c:v>
                </c:pt>
              </c:strCache>
            </c:strRef>
          </c:tx>
          <c:spPr>
            <a:solidFill>
              <a:srgbClr val="C0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Sheet1!$B$4</c:f>
              <c:numCache>
                <c:formatCode>0%</c:formatCode>
                <c:ptCount val="1"/>
                <c:pt idx="0">
                  <c:v>0.21</c:v>
                </c:pt>
              </c:numCache>
            </c:numRef>
          </c:val>
          <c:extLst xmlns:c16r2="http://schemas.microsoft.com/office/drawing/2015/06/chart">
            <c:ext xmlns:c16="http://schemas.microsoft.com/office/drawing/2014/chart" uri="{C3380CC4-5D6E-409C-BE32-E72D297353CC}">
              <c16:uniqueId val="{00000001-F511-413A-8AFF-37F6B9661E74}"/>
            </c:ext>
          </c:extLst>
        </c:ser>
        <c:ser>
          <c:idx val="2"/>
          <c:order val="2"/>
          <c:tx>
            <c:strRef>
              <c:f>Sheet1!$A$5</c:f>
              <c:strCache>
                <c:ptCount val="1"/>
                <c:pt idx="0">
                  <c:v>Partnerships</c:v>
                </c:pt>
              </c:strCache>
            </c:strRef>
          </c:tx>
          <c:spPr>
            <a:solidFill>
              <a:schemeClr val="bg1">
                <a:lumMod val="75000"/>
              </a:schemeClr>
            </a:solidFill>
            <a:ln>
              <a:noFill/>
            </a:ln>
            <a:effectLst/>
          </c:spPr>
          <c:invertIfNegative val="0"/>
          <c:val>
            <c:numRef>
              <c:f>Sheet1!$B$5</c:f>
              <c:numCache>
                <c:formatCode>0%</c:formatCode>
                <c:ptCount val="1"/>
                <c:pt idx="0">
                  <c:v>0.02</c:v>
                </c:pt>
              </c:numCache>
            </c:numRef>
          </c:val>
          <c:extLst xmlns:c16r2="http://schemas.microsoft.com/office/drawing/2015/06/chart">
            <c:ext xmlns:c16="http://schemas.microsoft.com/office/drawing/2014/chart" uri="{C3380CC4-5D6E-409C-BE32-E72D297353CC}">
              <c16:uniqueId val="{00000002-F511-413A-8AFF-37F6B9661E74}"/>
            </c:ext>
          </c:extLst>
        </c:ser>
        <c:ser>
          <c:idx val="3"/>
          <c:order val="3"/>
          <c:tx>
            <c:strRef>
              <c:f>Sheet1!$A$6</c:f>
              <c:strCache>
                <c:ptCount val="1"/>
                <c:pt idx="0">
                  <c:v>Trusts</c:v>
                </c:pt>
              </c:strCache>
            </c:strRef>
          </c:tx>
          <c:spPr>
            <a:solidFill>
              <a:schemeClr val="tx1"/>
            </a:solidFill>
            <a:ln>
              <a:noFill/>
            </a:ln>
            <a:effectLst/>
          </c:spPr>
          <c:invertIfNegative val="0"/>
          <c:val>
            <c:numRef>
              <c:f>Sheet1!$B$6</c:f>
              <c:numCache>
                <c:formatCode>0%</c:formatCode>
                <c:ptCount val="1"/>
                <c:pt idx="0">
                  <c:v>0.02</c:v>
                </c:pt>
              </c:numCache>
            </c:numRef>
          </c:val>
          <c:extLst xmlns:c16r2="http://schemas.microsoft.com/office/drawing/2015/06/chart">
            <c:ext xmlns:c16="http://schemas.microsoft.com/office/drawing/2014/chart" uri="{C3380CC4-5D6E-409C-BE32-E72D297353CC}">
              <c16:uniqueId val="{00000003-F511-413A-8AFF-37F6B9661E74}"/>
            </c:ext>
          </c:extLst>
        </c:ser>
        <c:ser>
          <c:idx val="4"/>
          <c:order val="4"/>
          <c:tx>
            <c:strRef>
              <c:f>Sheet1!$A$7</c:f>
              <c:strCache>
                <c:ptCount val="1"/>
                <c:pt idx="0">
                  <c:v>Remaning enterprises</c:v>
                </c:pt>
              </c:strCache>
            </c:strRef>
          </c:tx>
          <c:spPr>
            <a:solidFill>
              <a:schemeClr val="accent5"/>
            </a:solidFill>
            <a:ln>
              <a:noFill/>
            </a:ln>
            <a:effectLst/>
          </c:spPr>
          <c:invertIfNegative val="0"/>
          <c:val>
            <c:numRef>
              <c:f>Sheet1!$B$7</c:f>
              <c:numCache>
                <c:formatCode>0%</c:formatCode>
                <c:ptCount val="1"/>
                <c:pt idx="0">
                  <c:v>0.01</c:v>
                </c:pt>
              </c:numCache>
            </c:numRef>
          </c:val>
          <c:extLst xmlns:c16r2="http://schemas.microsoft.com/office/drawing/2015/06/chart">
            <c:ext xmlns:c16="http://schemas.microsoft.com/office/drawing/2014/chart" uri="{C3380CC4-5D6E-409C-BE32-E72D297353CC}">
              <c16:uniqueId val="{00000004-F511-413A-8AFF-37F6B9661E74}"/>
            </c:ext>
          </c:extLst>
        </c:ser>
        <c:dLbls>
          <c:showLegendKey val="0"/>
          <c:showVal val="0"/>
          <c:showCatName val="0"/>
          <c:showSerName val="0"/>
          <c:showPercent val="0"/>
          <c:showBubbleSize val="0"/>
        </c:dLbls>
        <c:gapWidth val="20"/>
        <c:overlap val="100"/>
        <c:axId val="91162880"/>
        <c:axId val="91176960"/>
      </c:barChart>
      <c:catAx>
        <c:axId val="91162880"/>
        <c:scaling>
          <c:orientation val="minMax"/>
        </c:scaling>
        <c:delete val="1"/>
        <c:axPos val="b"/>
        <c:numFmt formatCode="General" sourceLinked="1"/>
        <c:majorTickMark val="none"/>
        <c:minorTickMark val="none"/>
        <c:tickLblPos val="nextTo"/>
        <c:crossAx val="91176960"/>
        <c:crosses val="autoZero"/>
        <c:auto val="1"/>
        <c:lblAlgn val="ctr"/>
        <c:lblOffset val="100"/>
        <c:noMultiLvlLbl val="0"/>
      </c:catAx>
      <c:valAx>
        <c:axId val="91176960"/>
        <c:scaling>
          <c:orientation val="minMax"/>
          <c:max val="1"/>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1162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ZA" sz="1800" b="1" i="0" baseline="0" dirty="0">
                <a:effectLst/>
              </a:rPr>
              <a:t>South Africa Imports AND Exchange Rate BASELINED: </a:t>
            </a:r>
            <a:endParaRPr lang="en-ZA" sz="1800" b="1" i="0" baseline="0" dirty="0" smtClean="0">
              <a:effectLst/>
            </a:endParaRPr>
          </a:p>
          <a:p>
            <a:pPr>
              <a:defRPr/>
            </a:pPr>
            <a:r>
              <a:rPr lang="en-ZA" sz="1800" b="1" i="0" baseline="0" dirty="0" smtClean="0">
                <a:effectLst/>
              </a:rPr>
              <a:t>Jan </a:t>
            </a:r>
            <a:r>
              <a:rPr lang="en-ZA" sz="1800" b="1" i="0" baseline="0" dirty="0">
                <a:effectLst/>
              </a:rPr>
              <a:t>2013 - Mar 2016 </a:t>
            </a:r>
            <a:endParaRPr lang="en-ZA" dirty="0">
              <a:effectLst/>
            </a:endParaRPr>
          </a:p>
        </c:rich>
      </c:tx>
      <c:layout/>
      <c:overlay val="0"/>
    </c:title>
    <c:autoTitleDeleted val="0"/>
    <c:plotArea>
      <c:layout/>
      <c:lineChart>
        <c:grouping val="standard"/>
        <c:varyColors val="0"/>
        <c:ser>
          <c:idx val="0"/>
          <c:order val="0"/>
          <c:tx>
            <c:strRef>
              <c:f>'Imports Baselined MIH'!$I$4</c:f>
              <c:strCache>
                <c:ptCount val="1"/>
                <c:pt idx="0">
                  <c:v>Imports in R</c:v>
                </c:pt>
              </c:strCache>
            </c:strRef>
          </c:tx>
          <c:spPr>
            <a:ln>
              <a:solidFill>
                <a:srgbClr val="1F497D"/>
              </a:solidFill>
            </a:ln>
          </c:spPr>
          <c:marker>
            <c:symbol val="none"/>
          </c:marker>
          <c:cat>
            <c:numRef>
              <c:f>'Imports Baselined MIH'!$A$5:$A$43</c:f>
              <c:numCache>
                <c:formatCode>mmm\-yy</c:formatCode>
                <c:ptCount val="39"/>
                <c:pt idx="0">
                  <c:v>41286</c:v>
                </c:pt>
                <c:pt idx="1">
                  <c:v>41317</c:v>
                </c:pt>
                <c:pt idx="2">
                  <c:v>41345</c:v>
                </c:pt>
                <c:pt idx="3">
                  <c:v>41376</c:v>
                </c:pt>
                <c:pt idx="4">
                  <c:v>41406</c:v>
                </c:pt>
                <c:pt idx="5">
                  <c:v>41437</c:v>
                </c:pt>
                <c:pt idx="6">
                  <c:v>41467</c:v>
                </c:pt>
                <c:pt idx="7">
                  <c:v>41498</c:v>
                </c:pt>
                <c:pt idx="8">
                  <c:v>41529</c:v>
                </c:pt>
                <c:pt idx="9">
                  <c:v>41559</c:v>
                </c:pt>
                <c:pt idx="10">
                  <c:v>41590</c:v>
                </c:pt>
                <c:pt idx="11">
                  <c:v>41620</c:v>
                </c:pt>
                <c:pt idx="12">
                  <c:v>41651</c:v>
                </c:pt>
                <c:pt idx="13">
                  <c:v>41682</c:v>
                </c:pt>
                <c:pt idx="14">
                  <c:v>41710</c:v>
                </c:pt>
                <c:pt idx="15">
                  <c:v>41741</c:v>
                </c:pt>
                <c:pt idx="16">
                  <c:v>41771</c:v>
                </c:pt>
                <c:pt idx="17">
                  <c:v>41802</c:v>
                </c:pt>
                <c:pt idx="18">
                  <c:v>41832</c:v>
                </c:pt>
                <c:pt idx="19">
                  <c:v>41863</c:v>
                </c:pt>
                <c:pt idx="20">
                  <c:v>41894</c:v>
                </c:pt>
                <c:pt idx="21">
                  <c:v>41924</c:v>
                </c:pt>
                <c:pt idx="22">
                  <c:v>41955</c:v>
                </c:pt>
                <c:pt idx="23">
                  <c:v>41985</c:v>
                </c:pt>
                <c:pt idx="24">
                  <c:v>42016</c:v>
                </c:pt>
                <c:pt idx="25">
                  <c:v>42047</c:v>
                </c:pt>
                <c:pt idx="26">
                  <c:v>42075</c:v>
                </c:pt>
                <c:pt idx="27">
                  <c:v>42106</c:v>
                </c:pt>
                <c:pt idx="28">
                  <c:v>42136</c:v>
                </c:pt>
                <c:pt idx="29">
                  <c:v>42167</c:v>
                </c:pt>
                <c:pt idx="30">
                  <c:v>42197</c:v>
                </c:pt>
                <c:pt idx="31">
                  <c:v>42228</c:v>
                </c:pt>
                <c:pt idx="32">
                  <c:v>42259</c:v>
                </c:pt>
                <c:pt idx="33">
                  <c:v>42289</c:v>
                </c:pt>
                <c:pt idx="34">
                  <c:v>42320</c:v>
                </c:pt>
                <c:pt idx="35">
                  <c:v>42350</c:v>
                </c:pt>
                <c:pt idx="36">
                  <c:v>42381</c:v>
                </c:pt>
                <c:pt idx="37">
                  <c:v>42412</c:v>
                </c:pt>
                <c:pt idx="38">
                  <c:v>42441</c:v>
                </c:pt>
              </c:numCache>
            </c:numRef>
          </c:cat>
          <c:val>
            <c:numRef>
              <c:f>'Imports Baselined MIH'!$I$5:$I$43</c:f>
              <c:numCache>
                <c:formatCode>0.0%</c:formatCode>
                <c:ptCount val="39"/>
                <c:pt idx="0">
                  <c:v>0</c:v>
                </c:pt>
                <c:pt idx="1">
                  <c:v>-6.9084687590771757E-2</c:v>
                </c:pt>
                <c:pt idx="2">
                  <c:v>-6.8828191142476555E-2</c:v>
                </c:pt>
                <c:pt idx="3">
                  <c:v>5.9668913532192898E-2</c:v>
                </c:pt>
                <c:pt idx="4">
                  <c:v>-4.2672472012363957E-3</c:v>
                </c:pt>
                <c:pt idx="5">
                  <c:v>-1.8820972322730875E-2</c:v>
                </c:pt>
                <c:pt idx="6">
                  <c:v>0.15815925995958022</c:v>
                </c:pt>
                <c:pt idx="7">
                  <c:v>0.1509122430364721</c:v>
                </c:pt>
                <c:pt idx="8">
                  <c:v>0.1015666808078924</c:v>
                </c:pt>
                <c:pt idx="9">
                  <c:v>0.18170692184466289</c:v>
                </c:pt>
                <c:pt idx="10">
                  <c:v>7.8268771783039578E-2</c:v>
                </c:pt>
                <c:pt idx="11">
                  <c:v>-6.1073389534808502E-2</c:v>
                </c:pt>
                <c:pt idx="12">
                  <c:v>0.1869013219688728</c:v>
                </c:pt>
                <c:pt idx="13">
                  <c:v>2.7504107853065715E-2</c:v>
                </c:pt>
                <c:pt idx="14">
                  <c:v>0.14380541922099116</c:v>
                </c:pt>
                <c:pt idx="15">
                  <c:v>0.13152052101418266</c:v>
                </c:pt>
                <c:pt idx="16">
                  <c:v>6.1659883470280986E-2</c:v>
                </c:pt>
                <c:pt idx="17">
                  <c:v>8.3102329820060033E-3</c:v>
                </c:pt>
                <c:pt idx="18">
                  <c:v>0.1564161935514542</c:v>
                </c:pt>
                <c:pt idx="19">
                  <c:v>0.17469469716591274</c:v>
                </c:pt>
                <c:pt idx="20">
                  <c:v>0.17342139898791673</c:v>
                </c:pt>
                <c:pt idx="21">
                  <c:v>0.38131611158546191</c:v>
                </c:pt>
                <c:pt idx="22">
                  <c:v>0.12029465488983013</c:v>
                </c:pt>
                <c:pt idx="23">
                  <c:v>9.760760855561379E-3</c:v>
                </c:pt>
                <c:pt idx="24">
                  <c:v>0.14335242938620432</c:v>
                </c:pt>
                <c:pt idx="25">
                  <c:v>6.8708442211740758E-2</c:v>
                </c:pt>
                <c:pt idx="26">
                  <c:v>0.13787030832605798</c:v>
                </c:pt>
                <c:pt idx="27">
                  <c:v>8.0269957137294096E-2</c:v>
                </c:pt>
                <c:pt idx="28">
                  <c:v>5.0806875349745088E-2</c:v>
                </c:pt>
                <c:pt idx="29">
                  <c:v>6.667458102067339E-2</c:v>
                </c:pt>
                <c:pt idx="30">
                  <c:v>0.17973270496605193</c:v>
                </c:pt>
                <c:pt idx="31">
                  <c:v>0.22229028972721274</c:v>
                </c:pt>
                <c:pt idx="32">
                  <c:v>0.16696191608460412</c:v>
                </c:pt>
                <c:pt idx="33">
                  <c:v>0.34562943655034178</c:v>
                </c:pt>
                <c:pt idx="34">
                  <c:v>0.16387040311457468</c:v>
                </c:pt>
                <c:pt idx="35">
                  <c:v>8.2854878977618972E-3</c:v>
                </c:pt>
                <c:pt idx="36">
                  <c:v>0.11729097333548989</c:v>
                </c:pt>
                <c:pt idx="37">
                  <c:v>0.14572956814305565</c:v>
                </c:pt>
                <c:pt idx="38">
                  <c:v>0.15786799723998382</c:v>
                </c:pt>
              </c:numCache>
            </c:numRef>
          </c:val>
          <c:smooth val="0"/>
          <c:extLst xmlns:c16r2="http://schemas.microsoft.com/office/drawing/2015/06/chart">
            <c:ext xmlns:c16="http://schemas.microsoft.com/office/drawing/2014/chart" uri="{C3380CC4-5D6E-409C-BE32-E72D297353CC}">
              <c16:uniqueId val="{00000000-6F60-4ED2-AD3A-459F22040994}"/>
            </c:ext>
          </c:extLst>
        </c:ser>
        <c:ser>
          <c:idx val="1"/>
          <c:order val="1"/>
          <c:tx>
            <c:strRef>
              <c:f>'Imports Baselined MIH'!$M$4</c:f>
              <c:strCache>
                <c:ptCount val="1"/>
                <c:pt idx="0">
                  <c:v>Imports in $</c:v>
                </c:pt>
              </c:strCache>
            </c:strRef>
          </c:tx>
          <c:spPr>
            <a:ln>
              <a:solidFill>
                <a:srgbClr val="00B050"/>
              </a:solidFill>
            </a:ln>
          </c:spPr>
          <c:marker>
            <c:symbol val="none"/>
          </c:marker>
          <c:cat>
            <c:numRef>
              <c:f>'Imports Baselined MIH'!$A$5:$A$43</c:f>
              <c:numCache>
                <c:formatCode>mmm\-yy</c:formatCode>
                <c:ptCount val="39"/>
                <c:pt idx="0">
                  <c:v>41286</c:v>
                </c:pt>
                <c:pt idx="1">
                  <c:v>41317</c:v>
                </c:pt>
                <c:pt idx="2">
                  <c:v>41345</c:v>
                </c:pt>
                <c:pt idx="3">
                  <c:v>41376</c:v>
                </c:pt>
                <c:pt idx="4">
                  <c:v>41406</c:v>
                </c:pt>
                <c:pt idx="5">
                  <c:v>41437</c:v>
                </c:pt>
                <c:pt idx="6">
                  <c:v>41467</c:v>
                </c:pt>
                <c:pt idx="7">
                  <c:v>41498</c:v>
                </c:pt>
                <c:pt idx="8">
                  <c:v>41529</c:v>
                </c:pt>
                <c:pt idx="9">
                  <c:v>41559</c:v>
                </c:pt>
                <c:pt idx="10">
                  <c:v>41590</c:v>
                </c:pt>
                <c:pt idx="11">
                  <c:v>41620</c:v>
                </c:pt>
                <c:pt idx="12">
                  <c:v>41651</c:v>
                </c:pt>
                <c:pt idx="13">
                  <c:v>41682</c:v>
                </c:pt>
                <c:pt idx="14">
                  <c:v>41710</c:v>
                </c:pt>
                <c:pt idx="15">
                  <c:v>41741</c:v>
                </c:pt>
                <c:pt idx="16">
                  <c:v>41771</c:v>
                </c:pt>
                <c:pt idx="17">
                  <c:v>41802</c:v>
                </c:pt>
                <c:pt idx="18">
                  <c:v>41832</c:v>
                </c:pt>
                <c:pt idx="19">
                  <c:v>41863</c:v>
                </c:pt>
                <c:pt idx="20">
                  <c:v>41894</c:v>
                </c:pt>
                <c:pt idx="21">
                  <c:v>41924</c:v>
                </c:pt>
                <c:pt idx="22">
                  <c:v>41955</c:v>
                </c:pt>
                <c:pt idx="23">
                  <c:v>41985</c:v>
                </c:pt>
                <c:pt idx="24">
                  <c:v>42016</c:v>
                </c:pt>
                <c:pt idx="25">
                  <c:v>42047</c:v>
                </c:pt>
                <c:pt idx="26">
                  <c:v>42075</c:v>
                </c:pt>
                <c:pt idx="27">
                  <c:v>42106</c:v>
                </c:pt>
                <c:pt idx="28">
                  <c:v>42136</c:v>
                </c:pt>
                <c:pt idx="29">
                  <c:v>42167</c:v>
                </c:pt>
                <c:pt idx="30">
                  <c:v>42197</c:v>
                </c:pt>
                <c:pt idx="31">
                  <c:v>42228</c:v>
                </c:pt>
                <c:pt idx="32">
                  <c:v>42259</c:v>
                </c:pt>
                <c:pt idx="33">
                  <c:v>42289</c:v>
                </c:pt>
                <c:pt idx="34">
                  <c:v>42320</c:v>
                </c:pt>
                <c:pt idx="35">
                  <c:v>42350</c:v>
                </c:pt>
                <c:pt idx="36">
                  <c:v>42381</c:v>
                </c:pt>
                <c:pt idx="37">
                  <c:v>42412</c:v>
                </c:pt>
                <c:pt idx="38">
                  <c:v>42441</c:v>
                </c:pt>
              </c:numCache>
            </c:numRef>
          </c:cat>
          <c:val>
            <c:numRef>
              <c:f>'Imports Baselined MIH'!$M$5:$M$43</c:f>
              <c:numCache>
                <c:formatCode>0.0%</c:formatCode>
                <c:ptCount val="39"/>
                <c:pt idx="0">
                  <c:v>0</c:v>
                </c:pt>
                <c:pt idx="1">
                  <c:v>-7.9250378799941693E-2</c:v>
                </c:pt>
                <c:pt idx="2">
                  <c:v>-0.10830913696583598</c:v>
                </c:pt>
                <c:pt idx="3">
                  <c:v>2.1666191892432102E-2</c:v>
                </c:pt>
                <c:pt idx="4">
                  <c:v>-6.4962671412558931E-2</c:v>
                </c:pt>
                <c:pt idx="5">
                  <c:v>-0.14060388771828655</c:v>
                </c:pt>
                <c:pt idx="6">
                  <c:v>2.6754504013772239E-2</c:v>
                </c:pt>
                <c:pt idx="7">
                  <c:v>2.8732364316282977E-3</c:v>
                </c:pt>
                <c:pt idx="8">
                  <c:v>-3.0548493681868846E-2</c:v>
                </c:pt>
                <c:pt idx="9">
                  <c:v>4.6880420204357579E-2</c:v>
                </c:pt>
                <c:pt idx="10">
                  <c:v>-7.1240593308406666E-2</c:v>
                </c:pt>
                <c:pt idx="11">
                  <c:v>-0.20432818697236224</c:v>
                </c:pt>
                <c:pt idx="12">
                  <c:v>-4.0878668124029349E-2</c:v>
                </c:pt>
                <c:pt idx="13">
                  <c:v>-0.17819688657374919</c:v>
                </c:pt>
                <c:pt idx="14">
                  <c:v>-6.491874123926536E-2</c:v>
                </c:pt>
                <c:pt idx="15">
                  <c:v>-5.74113380038965E-2</c:v>
                </c:pt>
                <c:pt idx="16">
                  <c:v>-0.10295105375077193</c:v>
                </c:pt>
                <c:pt idx="17">
                  <c:v>-0.17020633452200193</c:v>
                </c:pt>
                <c:pt idx="18">
                  <c:v>-4.7161556843885968E-2</c:v>
                </c:pt>
                <c:pt idx="19">
                  <c:v>-3.2409367826352273E-2</c:v>
                </c:pt>
                <c:pt idx="20">
                  <c:v>-5.8766695417863467E-2</c:v>
                </c:pt>
                <c:pt idx="21">
                  <c:v>9.6617656873510663E-2</c:v>
                </c:pt>
                <c:pt idx="22">
                  <c:v>-0.11316988183504388</c:v>
                </c:pt>
                <c:pt idx="23">
                  <c:v>-0.22596432196620758</c:v>
                </c:pt>
                <c:pt idx="24">
                  <c:v>-0.13147802669435946</c:v>
                </c:pt>
                <c:pt idx="25">
                  <c:v>-0.18888796890611592</c:v>
                </c:pt>
                <c:pt idx="26">
                  <c:v>-0.17136474521233969</c:v>
                </c:pt>
                <c:pt idx="27">
                  <c:v>-0.20982026938239406</c:v>
                </c:pt>
                <c:pt idx="28">
                  <c:v>-0.22867433936049861</c:v>
                </c:pt>
                <c:pt idx="29">
                  <c:v>-0.23818992110999129</c:v>
                </c:pt>
                <c:pt idx="30">
                  <c:v>-0.16758803148052503</c:v>
                </c:pt>
                <c:pt idx="31">
                  <c:v>-0.16830528675658132</c:v>
                </c:pt>
                <c:pt idx="32">
                  <c:v>-0.24653845317259804</c:v>
                </c:pt>
                <c:pt idx="33">
                  <c:v>-0.12428730383991791</c:v>
                </c:pt>
                <c:pt idx="34">
                  <c:v>-0.27598446523141207</c:v>
                </c:pt>
                <c:pt idx="35">
                  <c:v>-0.4065058414160948</c:v>
                </c:pt>
                <c:pt idx="36">
                  <c:v>-0.40072506856285273</c:v>
                </c:pt>
                <c:pt idx="37">
                  <c:v>-0.36167284317510845</c:v>
                </c:pt>
                <c:pt idx="38">
                  <c:v>-0.34039573196445899</c:v>
                </c:pt>
              </c:numCache>
            </c:numRef>
          </c:val>
          <c:smooth val="0"/>
          <c:extLst xmlns:c16r2="http://schemas.microsoft.com/office/drawing/2015/06/chart">
            <c:ext xmlns:c16="http://schemas.microsoft.com/office/drawing/2014/chart" uri="{C3380CC4-5D6E-409C-BE32-E72D297353CC}">
              <c16:uniqueId val="{00000001-6F60-4ED2-AD3A-459F22040994}"/>
            </c:ext>
          </c:extLst>
        </c:ser>
        <c:ser>
          <c:idx val="2"/>
          <c:order val="2"/>
          <c:tx>
            <c:strRef>
              <c:f>'Imports Baselined MIH'!$N$4</c:f>
              <c:strCache>
                <c:ptCount val="1"/>
                <c:pt idx="0">
                  <c:v>Imports in £</c:v>
                </c:pt>
              </c:strCache>
            </c:strRef>
          </c:tx>
          <c:spPr>
            <a:ln>
              <a:solidFill>
                <a:schemeClr val="accent6">
                  <a:lumMod val="75000"/>
                </a:schemeClr>
              </a:solidFill>
            </a:ln>
          </c:spPr>
          <c:marker>
            <c:symbol val="none"/>
          </c:marker>
          <c:cat>
            <c:numRef>
              <c:f>'Imports Baselined MIH'!$A$5:$A$43</c:f>
              <c:numCache>
                <c:formatCode>mmm\-yy</c:formatCode>
                <c:ptCount val="39"/>
                <c:pt idx="0">
                  <c:v>41286</c:v>
                </c:pt>
                <c:pt idx="1">
                  <c:v>41317</c:v>
                </c:pt>
                <c:pt idx="2">
                  <c:v>41345</c:v>
                </c:pt>
                <c:pt idx="3">
                  <c:v>41376</c:v>
                </c:pt>
                <c:pt idx="4">
                  <c:v>41406</c:v>
                </c:pt>
                <c:pt idx="5">
                  <c:v>41437</c:v>
                </c:pt>
                <c:pt idx="6">
                  <c:v>41467</c:v>
                </c:pt>
                <c:pt idx="7">
                  <c:v>41498</c:v>
                </c:pt>
                <c:pt idx="8">
                  <c:v>41529</c:v>
                </c:pt>
                <c:pt idx="9">
                  <c:v>41559</c:v>
                </c:pt>
                <c:pt idx="10">
                  <c:v>41590</c:v>
                </c:pt>
                <c:pt idx="11">
                  <c:v>41620</c:v>
                </c:pt>
                <c:pt idx="12">
                  <c:v>41651</c:v>
                </c:pt>
                <c:pt idx="13">
                  <c:v>41682</c:v>
                </c:pt>
                <c:pt idx="14">
                  <c:v>41710</c:v>
                </c:pt>
                <c:pt idx="15">
                  <c:v>41741</c:v>
                </c:pt>
                <c:pt idx="16">
                  <c:v>41771</c:v>
                </c:pt>
                <c:pt idx="17">
                  <c:v>41802</c:v>
                </c:pt>
                <c:pt idx="18">
                  <c:v>41832</c:v>
                </c:pt>
                <c:pt idx="19">
                  <c:v>41863</c:v>
                </c:pt>
                <c:pt idx="20">
                  <c:v>41894</c:v>
                </c:pt>
                <c:pt idx="21">
                  <c:v>41924</c:v>
                </c:pt>
                <c:pt idx="22">
                  <c:v>41955</c:v>
                </c:pt>
                <c:pt idx="23">
                  <c:v>41985</c:v>
                </c:pt>
                <c:pt idx="24">
                  <c:v>42016</c:v>
                </c:pt>
                <c:pt idx="25">
                  <c:v>42047</c:v>
                </c:pt>
                <c:pt idx="26">
                  <c:v>42075</c:v>
                </c:pt>
                <c:pt idx="27">
                  <c:v>42106</c:v>
                </c:pt>
                <c:pt idx="28">
                  <c:v>42136</c:v>
                </c:pt>
                <c:pt idx="29">
                  <c:v>42167</c:v>
                </c:pt>
                <c:pt idx="30">
                  <c:v>42197</c:v>
                </c:pt>
                <c:pt idx="31">
                  <c:v>42228</c:v>
                </c:pt>
                <c:pt idx="32">
                  <c:v>42259</c:v>
                </c:pt>
                <c:pt idx="33">
                  <c:v>42289</c:v>
                </c:pt>
                <c:pt idx="34">
                  <c:v>42320</c:v>
                </c:pt>
                <c:pt idx="35">
                  <c:v>42350</c:v>
                </c:pt>
                <c:pt idx="36">
                  <c:v>42381</c:v>
                </c:pt>
                <c:pt idx="37">
                  <c:v>42412</c:v>
                </c:pt>
                <c:pt idx="38">
                  <c:v>42441</c:v>
                </c:pt>
              </c:numCache>
            </c:numRef>
          </c:cat>
          <c:val>
            <c:numRef>
              <c:f>'Imports Baselined MIH'!$N$5:$N$43</c:f>
              <c:numCache>
                <c:formatCode>0.0%</c:formatCode>
                <c:ptCount val="39"/>
                <c:pt idx="0">
                  <c:v>0</c:v>
                </c:pt>
                <c:pt idx="1">
                  <c:v>-5.0517535740541901E-2</c:v>
                </c:pt>
                <c:pt idx="2">
                  <c:v>-5.5582848616553125E-2</c:v>
                </c:pt>
                <c:pt idx="3">
                  <c:v>6.6318108562137282E-2</c:v>
                </c:pt>
                <c:pt idx="4">
                  <c:v>-2.355646401506627E-2</c:v>
                </c:pt>
                <c:pt idx="5">
                  <c:v>-0.1129887222457963</c:v>
                </c:pt>
                <c:pt idx="6">
                  <c:v>7.975645418639328E-2</c:v>
                </c:pt>
                <c:pt idx="7">
                  <c:v>3.4145126130936586E-2</c:v>
                </c:pt>
                <c:pt idx="8">
                  <c:v>-2.30497861578105E-2</c:v>
                </c:pt>
                <c:pt idx="9">
                  <c:v>3.8533188993885845E-2</c:v>
                </c:pt>
                <c:pt idx="10">
                  <c:v>-7.8595035691033571E-2</c:v>
                </c:pt>
                <c:pt idx="11">
                  <c:v>-0.22459561993893035</c:v>
                </c:pt>
                <c:pt idx="12">
                  <c:v>-6.9759675033701382E-2</c:v>
                </c:pt>
                <c:pt idx="13">
                  <c:v>-0.20712343729222596</c:v>
                </c:pt>
                <c:pt idx="14">
                  <c:v>-0.10178542587440798</c:v>
                </c:pt>
                <c:pt idx="15">
                  <c:v>-0.10053464373256812</c:v>
                </c:pt>
                <c:pt idx="16">
                  <c:v>-0.14967100750977891</c:v>
                </c:pt>
                <c:pt idx="17">
                  <c:v>-0.21591081960830447</c:v>
                </c:pt>
                <c:pt idx="18">
                  <c:v>-0.10898080853332918</c:v>
                </c:pt>
                <c:pt idx="19">
                  <c:v>-7.509056719458633E-2</c:v>
                </c:pt>
                <c:pt idx="20">
                  <c:v>-7.842010013666445E-2</c:v>
                </c:pt>
                <c:pt idx="21">
                  <c:v>8.9919136573146263E-2</c:v>
                </c:pt>
                <c:pt idx="22">
                  <c:v>-0.10260545643552346</c:v>
                </c:pt>
                <c:pt idx="23">
                  <c:v>-0.20935852439429442</c:v>
                </c:pt>
                <c:pt idx="24">
                  <c:v>-8.472579798885857E-2</c:v>
                </c:pt>
                <c:pt idx="25">
                  <c:v>-0.15421666359457956</c:v>
                </c:pt>
                <c:pt idx="26">
                  <c:v>-0.1166349244540575</c:v>
                </c:pt>
                <c:pt idx="27">
                  <c:v>-0.15469705663163177</c:v>
                </c:pt>
                <c:pt idx="28">
                  <c:v>-0.20331464405948232</c:v>
                </c:pt>
                <c:pt idx="29">
                  <c:v>-0.21793471608469214</c:v>
                </c:pt>
                <c:pt idx="30">
                  <c:v>-0.14575488355189015</c:v>
                </c:pt>
                <c:pt idx="31">
                  <c:v>-0.14879169192733349</c:v>
                </c:pt>
                <c:pt idx="32">
                  <c:v>-0.21631388525992531</c:v>
                </c:pt>
                <c:pt idx="33">
                  <c:v>-8.8035132767523325E-2</c:v>
                </c:pt>
                <c:pt idx="34">
                  <c:v>-0.23950350311597979</c:v>
                </c:pt>
                <c:pt idx="35">
                  <c:v>-0.36782182599678409</c:v>
                </c:pt>
                <c:pt idx="36">
                  <c:v>-0.3357715246092402</c:v>
                </c:pt>
                <c:pt idx="37">
                  <c:v>-0.28751705320666221</c:v>
                </c:pt>
                <c:pt idx="38">
                  <c:v>-0.25861577408757003</c:v>
                </c:pt>
              </c:numCache>
            </c:numRef>
          </c:val>
          <c:smooth val="0"/>
          <c:extLst xmlns:c16r2="http://schemas.microsoft.com/office/drawing/2015/06/chart">
            <c:ext xmlns:c16="http://schemas.microsoft.com/office/drawing/2014/chart" uri="{C3380CC4-5D6E-409C-BE32-E72D297353CC}">
              <c16:uniqueId val="{00000002-6F60-4ED2-AD3A-459F22040994}"/>
            </c:ext>
          </c:extLst>
        </c:ser>
        <c:ser>
          <c:idx val="3"/>
          <c:order val="3"/>
          <c:tx>
            <c:strRef>
              <c:f>'Imports Baselined MIH'!$O$4</c:f>
              <c:strCache>
                <c:ptCount val="1"/>
                <c:pt idx="0">
                  <c:v>Imports in €</c:v>
                </c:pt>
              </c:strCache>
            </c:strRef>
          </c:tx>
          <c:spPr>
            <a:ln>
              <a:solidFill>
                <a:srgbClr val="C0504D">
                  <a:lumMod val="75000"/>
                </a:srgbClr>
              </a:solidFill>
            </a:ln>
          </c:spPr>
          <c:marker>
            <c:symbol val="none"/>
          </c:marker>
          <c:cat>
            <c:numRef>
              <c:f>'Imports Baselined MIH'!$A$5:$A$43</c:f>
              <c:numCache>
                <c:formatCode>mmm\-yy</c:formatCode>
                <c:ptCount val="39"/>
                <c:pt idx="0">
                  <c:v>41286</c:v>
                </c:pt>
                <c:pt idx="1">
                  <c:v>41317</c:v>
                </c:pt>
                <c:pt idx="2">
                  <c:v>41345</c:v>
                </c:pt>
                <c:pt idx="3">
                  <c:v>41376</c:v>
                </c:pt>
                <c:pt idx="4">
                  <c:v>41406</c:v>
                </c:pt>
                <c:pt idx="5">
                  <c:v>41437</c:v>
                </c:pt>
                <c:pt idx="6">
                  <c:v>41467</c:v>
                </c:pt>
                <c:pt idx="7">
                  <c:v>41498</c:v>
                </c:pt>
                <c:pt idx="8">
                  <c:v>41529</c:v>
                </c:pt>
                <c:pt idx="9">
                  <c:v>41559</c:v>
                </c:pt>
                <c:pt idx="10">
                  <c:v>41590</c:v>
                </c:pt>
                <c:pt idx="11">
                  <c:v>41620</c:v>
                </c:pt>
                <c:pt idx="12">
                  <c:v>41651</c:v>
                </c:pt>
                <c:pt idx="13">
                  <c:v>41682</c:v>
                </c:pt>
                <c:pt idx="14">
                  <c:v>41710</c:v>
                </c:pt>
                <c:pt idx="15">
                  <c:v>41741</c:v>
                </c:pt>
                <c:pt idx="16">
                  <c:v>41771</c:v>
                </c:pt>
                <c:pt idx="17">
                  <c:v>41802</c:v>
                </c:pt>
                <c:pt idx="18">
                  <c:v>41832</c:v>
                </c:pt>
                <c:pt idx="19">
                  <c:v>41863</c:v>
                </c:pt>
                <c:pt idx="20">
                  <c:v>41894</c:v>
                </c:pt>
                <c:pt idx="21">
                  <c:v>41924</c:v>
                </c:pt>
                <c:pt idx="22">
                  <c:v>41955</c:v>
                </c:pt>
                <c:pt idx="23">
                  <c:v>41985</c:v>
                </c:pt>
                <c:pt idx="24">
                  <c:v>42016</c:v>
                </c:pt>
                <c:pt idx="25">
                  <c:v>42047</c:v>
                </c:pt>
                <c:pt idx="26">
                  <c:v>42075</c:v>
                </c:pt>
                <c:pt idx="27">
                  <c:v>42106</c:v>
                </c:pt>
                <c:pt idx="28">
                  <c:v>42136</c:v>
                </c:pt>
                <c:pt idx="29">
                  <c:v>42167</c:v>
                </c:pt>
                <c:pt idx="30">
                  <c:v>42197</c:v>
                </c:pt>
                <c:pt idx="31">
                  <c:v>42228</c:v>
                </c:pt>
                <c:pt idx="32">
                  <c:v>42259</c:v>
                </c:pt>
                <c:pt idx="33">
                  <c:v>42289</c:v>
                </c:pt>
                <c:pt idx="34">
                  <c:v>42320</c:v>
                </c:pt>
                <c:pt idx="35">
                  <c:v>42350</c:v>
                </c:pt>
                <c:pt idx="36">
                  <c:v>42381</c:v>
                </c:pt>
                <c:pt idx="37">
                  <c:v>42412</c:v>
                </c:pt>
                <c:pt idx="38">
                  <c:v>42441</c:v>
                </c:pt>
              </c:numCache>
            </c:numRef>
          </c:cat>
          <c:val>
            <c:numRef>
              <c:f>'Imports Baselined MIH'!$O$5:$O$43</c:f>
              <c:numCache>
                <c:formatCode>0.0%</c:formatCode>
                <c:ptCount val="39"/>
                <c:pt idx="0">
                  <c:v>0</c:v>
                </c:pt>
                <c:pt idx="1">
                  <c:v>-8.4700466268234895E-2</c:v>
                </c:pt>
                <c:pt idx="2">
                  <c:v>-8.7132475691591216E-2</c:v>
                </c:pt>
                <c:pt idx="3">
                  <c:v>4.2701559112698406E-2</c:v>
                </c:pt>
                <c:pt idx="4">
                  <c:v>-4.3478875805737949E-2</c:v>
                </c:pt>
                <c:pt idx="5">
                  <c:v>-0.13439123887831728</c:v>
                </c:pt>
                <c:pt idx="6">
                  <c:v>4.2123657511396212E-2</c:v>
                </c:pt>
                <c:pt idx="7">
                  <c:v>9.573400680884266E-4</c:v>
                </c:pt>
                <c:pt idx="8">
                  <c:v>-3.4823436641507013E-2</c:v>
                </c:pt>
                <c:pt idx="9">
                  <c:v>1.9292640373052707E-2</c:v>
                </c:pt>
                <c:pt idx="10">
                  <c:v>-8.5874354966541513E-2</c:v>
                </c:pt>
                <c:pt idx="11">
                  <c:v>-0.22850771021504471</c:v>
                </c:pt>
                <c:pt idx="12">
                  <c:v>-6.4927298005336809E-2</c:v>
                </c:pt>
                <c:pt idx="13">
                  <c:v>-0.20052238931432015</c:v>
                </c:pt>
                <c:pt idx="14">
                  <c:v>-0.10164490074307854</c:v>
                </c:pt>
                <c:pt idx="15">
                  <c:v>-9.3441223663796091E-2</c:v>
                </c:pt>
                <c:pt idx="16">
                  <c:v>-0.13212165847571886</c:v>
                </c:pt>
                <c:pt idx="17">
                  <c:v>-0.18947351034254661</c:v>
                </c:pt>
                <c:pt idx="18">
                  <c:v>-6.5695327655513225E-2</c:v>
                </c:pt>
                <c:pt idx="19">
                  <c:v>-3.5129498168175025E-2</c:v>
                </c:pt>
                <c:pt idx="20">
                  <c:v>-3.2108358988910846E-2</c:v>
                </c:pt>
                <c:pt idx="21">
                  <c:v>0.14895539035376382</c:v>
                </c:pt>
                <c:pt idx="22">
                  <c:v>-5.6013269512165183E-2</c:v>
                </c:pt>
                <c:pt idx="23">
                  <c:v>-0.16568195417839129</c:v>
                </c:pt>
                <c:pt idx="24">
                  <c:v>-8.491896461596378E-3</c:v>
                </c:pt>
                <c:pt idx="25">
                  <c:v>-5.1579263989550178E-2</c:v>
                </c:pt>
                <c:pt idx="26">
                  <c:v>1.5807967853024834E-2</c:v>
                </c:pt>
                <c:pt idx="27">
                  <c:v>-2.578356157520453E-2</c:v>
                </c:pt>
                <c:pt idx="28">
                  <c:v>-8.1491417407700911E-2</c:v>
                </c:pt>
                <c:pt idx="29">
                  <c:v>-9.7735486499383309E-2</c:v>
                </c:pt>
                <c:pt idx="30">
                  <c:v>4.6542661437295419E-3</c:v>
                </c:pt>
                <c:pt idx="31">
                  <c:v>-8.7058750805055311E-3</c:v>
                </c:pt>
                <c:pt idx="32">
                  <c:v>-0.10973095635043922</c:v>
                </c:pt>
                <c:pt idx="33">
                  <c:v>3.5099566577186173E-2</c:v>
                </c:pt>
                <c:pt idx="34">
                  <c:v>-0.10506311536960199</c:v>
                </c:pt>
                <c:pt idx="35">
                  <c:v>-0.27482040171781635</c:v>
                </c:pt>
                <c:pt idx="36">
                  <c:v>-0.26724930686651516</c:v>
                </c:pt>
                <c:pt idx="37">
                  <c:v>-0.23610610226474657</c:v>
                </c:pt>
                <c:pt idx="38">
                  <c:v>-0.21017538416000631</c:v>
                </c:pt>
              </c:numCache>
            </c:numRef>
          </c:val>
          <c:smooth val="0"/>
          <c:extLst xmlns:c16r2="http://schemas.microsoft.com/office/drawing/2015/06/chart">
            <c:ext xmlns:c16="http://schemas.microsoft.com/office/drawing/2014/chart" uri="{C3380CC4-5D6E-409C-BE32-E72D297353CC}">
              <c16:uniqueId val="{00000003-6F60-4ED2-AD3A-459F22040994}"/>
            </c:ext>
          </c:extLst>
        </c:ser>
        <c:dLbls>
          <c:showLegendKey val="0"/>
          <c:showVal val="0"/>
          <c:showCatName val="0"/>
          <c:showSerName val="0"/>
          <c:showPercent val="0"/>
          <c:showBubbleSize val="0"/>
        </c:dLbls>
        <c:marker val="1"/>
        <c:smooth val="0"/>
        <c:axId val="91267840"/>
        <c:axId val="91269376"/>
      </c:lineChart>
      <c:dateAx>
        <c:axId val="91267840"/>
        <c:scaling>
          <c:orientation val="minMax"/>
        </c:scaling>
        <c:delete val="0"/>
        <c:axPos val="b"/>
        <c:numFmt formatCode="mmm\-yy" sourceLinked="1"/>
        <c:majorTickMark val="out"/>
        <c:minorTickMark val="none"/>
        <c:tickLblPos val="low"/>
        <c:txPr>
          <a:bodyPr rot="-5400000" vert="horz"/>
          <a:lstStyle/>
          <a:p>
            <a:pPr>
              <a:defRPr sz="1400" baseline="0">
                <a:solidFill>
                  <a:sysClr val="windowText" lastClr="000000"/>
                </a:solidFill>
                <a:latin typeface="+mn-lt"/>
              </a:defRPr>
            </a:pPr>
            <a:endParaRPr lang="en-US"/>
          </a:p>
        </c:txPr>
        <c:crossAx val="91269376"/>
        <c:crosses val="autoZero"/>
        <c:auto val="1"/>
        <c:lblOffset val="100"/>
        <c:baseTimeUnit val="months"/>
      </c:dateAx>
      <c:valAx>
        <c:axId val="91269376"/>
        <c:scaling>
          <c:orientation val="minMax"/>
          <c:max val="0.4"/>
          <c:min val="-0.45"/>
        </c:scaling>
        <c:delete val="0"/>
        <c:axPos val="l"/>
        <c:majorGridlines>
          <c:spPr>
            <a:ln>
              <a:solidFill>
                <a:schemeClr val="bg1">
                  <a:lumMod val="85000"/>
                </a:schemeClr>
              </a:solidFill>
            </a:ln>
          </c:spPr>
        </c:majorGridlines>
        <c:title>
          <c:tx>
            <c:rich>
              <a:bodyPr rot="-5400000" vert="horz"/>
              <a:lstStyle/>
              <a:p>
                <a:pPr>
                  <a:defRPr sz="1400" b="0">
                    <a:solidFill>
                      <a:sysClr val="windowText" lastClr="000000"/>
                    </a:solidFill>
                    <a:latin typeface="Arial Rounded MT Bold" pitchFamily="34" charset="0"/>
                  </a:defRPr>
                </a:pPr>
                <a:r>
                  <a:rPr lang="en-ZA">
                    <a:solidFill>
                      <a:sysClr val="windowText" lastClr="000000"/>
                    </a:solidFill>
                  </a:rPr>
                  <a:t>% Change since Jan 2013</a:t>
                </a:r>
              </a:p>
            </c:rich>
          </c:tx>
          <c:layout>
            <c:manualLayout>
              <c:xMode val="edge"/>
              <c:yMode val="edge"/>
              <c:x val="1.1074490042987042E-2"/>
              <c:y val="0.27874476873070247"/>
            </c:manualLayout>
          </c:layout>
          <c:overlay val="0"/>
        </c:title>
        <c:numFmt formatCode="0%" sourceLinked="0"/>
        <c:majorTickMark val="none"/>
        <c:minorTickMark val="none"/>
        <c:tickLblPos val="nextTo"/>
        <c:spPr>
          <a:ln w="9525">
            <a:solidFill>
              <a:schemeClr val="bg1">
                <a:lumMod val="50000"/>
              </a:schemeClr>
            </a:solidFill>
          </a:ln>
        </c:spPr>
        <c:txPr>
          <a:bodyPr/>
          <a:lstStyle/>
          <a:p>
            <a:pPr>
              <a:defRPr sz="1400">
                <a:solidFill>
                  <a:sysClr val="windowText" lastClr="000000"/>
                </a:solidFill>
                <a:latin typeface="Arial Narrow" pitchFamily="34" charset="0"/>
              </a:defRPr>
            </a:pPr>
            <a:endParaRPr lang="en-US"/>
          </a:p>
        </c:txPr>
        <c:crossAx val="91267840"/>
        <c:crosses val="autoZero"/>
        <c:crossBetween val="between"/>
      </c:valAx>
    </c:plotArea>
    <c:legend>
      <c:legendPos val="b"/>
      <c:layout/>
      <c:overlay val="0"/>
      <c:txPr>
        <a:bodyPr/>
        <a:lstStyle/>
        <a:p>
          <a:pPr>
            <a:defRPr sz="1400">
              <a:solidFill>
                <a:sysClr val="windowText" lastClr="000000"/>
              </a:solidFill>
              <a:latin typeface="Arial Rounded MT Bold" pitchFamily="34" charset="0"/>
            </a:defRPr>
          </a:pPr>
          <a:endParaRPr lang="en-US"/>
        </a:p>
      </c:txPr>
    </c:legend>
    <c:plotVisOnly val="1"/>
    <c:dispBlanksAs val="gap"/>
    <c:showDLblsOverMax val="0"/>
  </c:chart>
  <c:spPr>
    <a:noFill/>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Z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68723743790576E-2"/>
          <c:y val="8.9216792482742294E-2"/>
          <c:w val="0.75082786070346785"/>
          <c:h val="0.73002103023695963"/>
        </c:manualLayout>
      </c:layout>
      <c:lineChart>
        <c:grouping val="standard"/>
        <c:varyColors val="0"/>
        <c:ser>
          <c:idx val="1"/>
          <c:order val="1"/>
          <c:tx>
            <c:strRef>
              <c:f>'Currency - NT'!$V$23</c:f>
              <c:strCache>
                <c:ptCount val="1"/>
                <c:pt idx="0">
                  <c:v>ZAR vs USD</c:v>
                </c:pt>
              </c:strCache>
            </c:strRef>
          </c:tx>
          <c:spPr>
            <a:ln w="28575" cap="rnd">
              <a:solidFill>
                <a:schemeClr val="accent2"/>
              </a:solidFill>
              <a:round/>
            </a:ln>
            <a:effectLst/>
          </c:spPr>
          <c:marker>
            <c:symbol val="none"/>
          </c:marker>
          <c:cat>
            <c:numRef>
              <c:f>'Currency - NT'!$Q$36:$Q$47</c:f>
              <c:numCache>
                <c:formatCode>mmm\-yy</c:formatCode>
                <c:ptCount val="12"/>
                <c:pt idx="0">
                  <c:v>42095</c:v>
                </c:pt>
                <c:pt idx="1">
                  <c:v>42125</c:v>
                </c:pt>
                <c:pt idx="2">
                  <c:v>42156</c:v>
                </c:pt>
                <c:pt idx="3">
                  <c:v>42186</c:v>
                </c:pt>
                <c:pt idx="4">
                  <c:v>42217</c:v>
                </c:pt>
                <c:pt idx="5">
                  <c:v>42248</c:v>
                </c:pt>
                <c:pt idx="6">
                  <c:v>42278</c:v>
                </c:pt>
                <c:pt idx="7">
                  <c:v>42309</c:v>
                </c:pt>
                <c:pt idx="8">
                  <c:v>42339</c:v>
                </c:pt>
                <c:pt idx="9">
                  <c:v>42370</c:v>
                </c:pt>
                <c:pt idx="10">
                  <c:v>42401</c:v>
                </c:pt>
                <c:pt idx="11">
                  <c:v>42430</c:v>
                </c:pt>
              </c:numCache>
            </c:numRef>
          </c:cat>
          <c:val>
            <c:numRef>
              <c:f>'Currency - NT'!$V$36:$V$47</c:f>
              <c:numCache>
                <c:formatCode>0.00</c:formatCode>
                <c:ptCount val="12"/>
                <c:pt idx="0">
                  <c:v>11.98</c:v>
                </c:pt>
                <c:pt idx="1">
                  <c:v>11.973800000000001</c:v>
                </c:pt>
                <c:pt idx="2">
                  <c:v>12.292400000000001</c:v>
                </c:pt>
                <c:pt idx="3">
                  <c:v>12.4604</c:v>
                </c:pt>
                <c:pt idx="4">
                  <c:v>12.9063</c:v>
                </c:pt>
                <c:pt idx="5">
                  <c:v>13.660500000000001</c:v>
                </c:pt>
                <c:pt idx="6">
                  <c:v>13.4908</c:v>
                </c:pt>
                <c:pt idx="7">
                  <c:v>14.1585</c:v>
                </c:pt>
                <c:pt idx="8">
                  <c:v>15.01868260869565</c:v>
                </c:pt>
                <c:pt idx="9">
                  <c:v>16.333895238095238</c:v>
                </c:pt>
                <c:pt idx="10">
                  <c:v>15.777200000000001</c:v>
                </c:pt>
                <c:pt idx="11">
                  <c:v>15.3813</c:v>
                </c:pt>
              </c:numCache>
            </c:numRef>
          </c:val>
          <c:smooth val="0"/>
          <c:extLst xmlns:c16r2="http://schemas.microsoft.com/office/drawing/2015/06/chart">
            <c:ext xmlns:c16="http://schemas.microsoft.com/office/drawing/2014/chart" uri="{C3380CC4-5D6E-409C-BE32-E72D297353CC}">
              <c16:uniqueId val="{00000000-19E6-4D36-8128-771DE2B8CC22}"/>
            </c:ext>
          </c:extLst>
        </c:ser>
        <c:dLbls>
          <c:showLegendKey val="0"/>
          <c:showVal val="0"/>
          <c:showCatName val="0"/>
          <c:showSerName val="0"/>
          <c:showPercent val="0"/>
          <c:showBubbleSize val="0"/>
        </c:dLbls>
        <c:marker val="1"/>
        <c:smooth val="0"/>
        <c:axId val="90937984"/>
        <c:axId val="90939776"/>
      </c:lineChart>
      <c:lineChart>
        <c:grouping val="standard"/>
        <c:varyColors val="0"/>
        <c:ser>
          <c:idx val="0"/>
          <c:order val="0"/>
          <c:tx>
            <c:strRef>
              <c:f>'Currency - NT'!$T$23</c:f>
              <c:strCache>
                <c:ptCount val="1"/>
                <c:pt idx="0">
                  <c:v>Total Import Tax</c:v>
                </c:pt>
              </c:strCache>
            </c:strRef>
          </c:tx>
          <c:spPr>
            <a:ln w="28575" cap="rnd">
              <a:solidFill>
                <a:schemeClr val="accent1"/>
              </a:solidFill>
              <a:round/>
            </a:ln>
            <a:effectLst/>
          </c:spPr>
          <c:marker>
            <c:symbol val="none"/>
          </c:marker>
          <c:cat>
            <c:numRef>
              <c:f>'Currency - NT'!$Q$36:$Q$47</c:f>
              <c:numCache>
                <c:formatCode>mmm\-yy</c:formatCode>
                <c:ptCount val="12"/>
                <c:pt idx="0">
                  <c:v>42095</c:v>
                </c:pt>
                <c:pt idx="1">
                  <c:v>42125</c:v>
                </c:pt>
                <c:pt idx="2">
                  <c:v>42156</c:v>
                </c:pt>
                <c:pt idx="3">
                  <c:v>42186</c:v>
                </c:pt>
                <c:pt idx="4">
                  <c:v>42217</c:v>
                </c:pt>
                <c:pt idx="5">
                  <c:v>42248</c:v>
                </c:pt>
                <c:pt idx="6">
                  <c:v>42278</c:v>
                </c:pt>
                <c:pt idx="7">
                  <c:v>42309</c:v>
                </c:pt>
                <c:pt idx="8">
                  <c:v>42339</c:v>
                </c:pt>
                <c:pt idx="9">
                  <c:v>42370</c:v>
                </c:pt>
                <c:pt idx="10">
                  <c:v>42401</c:v>
                </c:pt>
                <c:pt idx="11">
                  <c:v>42430</c:v>
                </c:pt>
              </c:numCache>
            </c:numRef>
          </c:cat>
          <c:val>
            <c:numRef>
              <c:f>'Currency - NT'!$T$36:$T$47</c:f>
              <c:numCache>
                <c:formatCode>_ * #,##0_ ;_ * \-#,##0_ ;_ * "-"??_ ;_ @_ </c:formatCode>
                <c:ptCount val="12"/>
                <c:pt idx="0">
                  <c:v>6295.7416798500008</c:v>
                </c:pt>
                <c:pt idx="1">
                  <c:v>13771.307621579999</c:v>
                </c:pt>
                <c:pt idx="2">
                  <c:v>14899.454779070002</c:v>
                </c:pt>
                <c:pt idx="3">
                  <c:v>15876.780445439999</c:v>
                </c:pt>
                <c:pt idx="4">
                  <c:v>15994.34657571</c:v>
                </c:pt>
                <c:pt idx="5">
                  <c:v>17092.009130729999</c:v>
                </c:pt>
                <c:pt idx="6">
                  <c:v>18293.21223393</c:v>
                </c:pt>
                <c:pt idx="7">
                  <c:v>18480.74768154</c:v>
                </c:pt>
                <c:pt idx="8">
                  <c:v>17133.260121930001</c:v>
                </c:pt>
                <c:pt idx="9">
                  <c:v>14020.56087637</c:v>
                </c:pt>
                <c:pt idx="10">
                  <c:v>18485.307871590001</c:v>
                </c:pt>
                <c:pt idx="11">
                  <c:v>26651.929228090001</c:v>
                </c:pt>
              </c:numCache>
            </c:numRef>
          </c:val>
          <c:smooth val="0"/>
          <c:extLst xmlns:c16r2="http://schemas.microsoft.com/office/drawing/2015/06/chart">
            <c:ext xmlns:c16="http://schemas.microsoft.com/office/drawing/2014/chart" uri="{C3380CC4-5D6E-409C-BE32-E72D297353CC}">
              <c16:uniqueId val="{00000001-19E6-4D36-8128-771DE2B8CC22}"/>
            </c:ext>
          </c:extLst>
        </c:ser>
        <c:dLbls>
          <c:showLegendKey val="0"/>
          <c:showVal val="0"/>
          <c:showCatName val="0"/>
          <c:showSerName val="0"/>
          <c:showPercent val="0"/>
          <c:showBubbleSize val="0"/>
        </c:dLbls>
        <c:marker val="1"/>
        <c:smooth val="0"/>
        <c:axId val="90952064"/>
        <c:axId val="90941696"/>
      </c:lineChart>
      <c:dateAx>
        <c:axId val="9093798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90939776"/>
        <c:crosses val="autoZero"/>
        <c:auto val="1"/>
        <c:lblOffset val="100"/>
        <c:baseTimeUnit val="months"/>
      </c:dateAx>
      <c:valAx>
        <c:axId val="90939776"/>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ZA">
                    <a:solidFill>
                      <a:sysClr val="windowText" lastClr="000000"/>
                    </a:solidFill>
                  </a:rPr>
                  <a:t>R/$</a:t>
                </a:r>
              </a:p>
            </c:rich>
          </c:tx>
          <c:layout>
            <c:manualLayout>
              <c:xMode val="edge"/>
              <c:yMode val="edge"/>
              <c:x val="1.3499668278679924E-2"/>
              <c:y val="0.46506132788392729"/>
            </c:manualLayout>
          </c:layout>
          <c:overlay val="0"/>
          <c:spPr>
            <a:noFill/>
            <a:ln>
              <a:noFill/>
            </a:ln>
            <a:effectLst/>
          </c:spPr>
        </c:title>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90937984"/>
        <c:crosses val="autoZero"/>
        <c:crossBetween val="between"/>
      </c:valAx>
      <c:valAx>
        <c:axId val="90941696"/>
        <c:scaling>
          <c:orientation val="minMax"/>
        </c:scaling>
        <c:delete val="0"/>
        <c:axPos val="r"/>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ZA" dirty="0">
                    <a:solidFill>
                      <a:sysClr val="windowText" lastClr="000000"/>
                    </a:solidFill>
                  </a:rPr>
                  <a:t>R </a:t>
                </a:r>
                <a:r>
                  <a:rPr lang="en-ZA" dirty="0" smtClean="0">
                    <a:solidFill>
                      <a:sysClr val="windowText" lastClr="000000"/>
                    </a:solidFill>
                  </a:rPr>
                  <a:t>Millions</a:t>
                </a:r>
                <a:endParaRPr lang="en-ZA" dirty="0">
                  <a:solidFill>
                    <a:sysClr val="windowText" lastClr="000000"/>
                  </a:solidFill>
                </a:endParaRPr>
              </a:p>
            </c:rich>
          </c:tx>
          <c:layout>
            <c:manualLayout>
              <c:xMode val="edge"/>
              <c:yMode val="edge"/>
              <c:x val="0.93403475929210711"/>
              <c:y val="0.43203762059842038"/>
            </c:manualLayout>
          </c:layout>
          <c:overlay val="0"/>
          <c:spPr>
            <a:noFill/>
            <a:ln>
              <a:noFill/>
            </a:ln>
            <a:effectLst/>
          </c:spPr>
        </c:title>
        <c:numFmt formatCode="_ * #,##0_ ;_ * \-#,##0_ ;_ * &quot;-&quot;??_ ;_ @_ "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90952064"/>
        <c:crosses val="max"/>
        <c:crossBetween val="between"/>
      </c:valAx>
      <c:dateAx>
        <c:axId val="90952064"/>
        <c:scaling>
          <c:orientation val="minMax"/>
        </c:scaling>
        <c:delete val="1"/>
        <c:axPos val="b"/>
        <c:numFmt formatCode="mmm\-yy" sourceLinked="1"/>
        <c:majorTickMark val="out"/>
        <c:minorTickMark val="none"/>
        <c:tickLblPos val="nextTo"/>
        <c:crossAx val="90941696"/>
        <c:crosses val="autoZero"/>
        <c:auto val="1"/>
        <c:lblOffset val="100"/>
        <c:baseTimeUnit val="months"/>
        <c:majorUnit val="1"/>
        <c:minorUnit val="1"/>
      </c:dateAx>
      <c:spPr>
        <a:noFill/>
        <a:ln>
          <a:noFill/>
        </a:ln>
        <a:effectLst/>
      </c:spPr>
    </c:plotArea>
    <c:legend>
      <c:legendPos val="b"/>
      <c:layout>
        <c:manualLayout>
          <c:xMode val="edge"/>
          <c:yMode val="edge"/>
          <c:x val="0.33131509387072722"/>
          <c:y val="0.93035801311723099"/>
          <c:w val="0.34640680286095782"/>
          <c:h val="4.9779097907440152E-2"/>
        </c:manualLayout>
      </c:layout>
      <c:overlay val="0"/>
      <c:spPr>
        <a:noFill/>
        <a:ln>
          <a:noFill/>
        </a:ln>
        <a:effectLst/>
      </c:spPr>
      <c:txPr>
        <a:bodyPr rot="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42" cy="498565"/>
          </a:xfrm>
          <a:prstGeom prst="rect">
            <a:avLst/>
          </a:prstGeom>
        </p:spPr>
        <p:txBody>
          <a:bodyPr vert="horz" lIns="92236" tIns="46118" rIns="92236" bIns="46118" rtlCol="0"/>
          <a:lstStyle>
            <a:lvl1pPr algn="l">
              <a:defRPr sz="1200"/>
            </a:lvl1pPr>
          </a:lstStyle>
          <a:p>
            <a:endParaRPr lang="en-ZA"/>
          </a:p>
        </p:txBody>
      </p:sp>
      <p:sp>
        <p:nvSpPr>
          <p:cNvPr id="3" name="Date Placeholder 2"/>
          <p:cNvSpPr>
            <a:spLocks noGrp="1"/>
          </p:cNvSpPr>
          <p:nvPr>
            <p:ph type="dt" sz="quarter" idx="1"/>
          </p:nvPr>
        </p:nvSpPr>
        <p:spPr>
          <a:xfrm>
            <a:off x="3854265" y="0"/>
            <a:ext cx="2949742" cy="498565"/>
          </a:xfrm>
          <a:prstGeom prst="rect">
            <a:avLst/>
          </a:prstGeom>
        </p:spPr>
        <p:txBody>
          <a:bodyPr vert="horz" lIns="92236" tIns="46118" rIns="92236" bIns="46118" rtlCol="0"/>
          <a:lstStyle>
            <a:lvl1pPr algn="r">
              <a:defRPr sz="1200"/>
            </a:lvl1pPr>
          </a:lstStyle>
          <a:p>
            <a:fld id="{C438C254-ADD2-4853-AB18-4F23FAF5BCDA}" type="datetimeFigureOut">
              <a:rPr lang="en-ZA" smtClean="0"/>
              <a:t>2016/11/29</a:t>
            </a:fld>
            <a:endParaRPr lang="en-ZA"/>
          </a:p>
        </p:txBody>
      </p:sp>
      <p:sp>
        <p:nvSpPr>
          <p:cNvPr id="4" name="Footer Placeholder 3"/>
          <p:cNvSpPr>
            <a:spLocks noGrp="1"/>
          </p:cNvSpPr>
          <p:nvPr>
            <p:ph type="ftr" sz="quarter" idx="2"/>
          </p:nvPr>
        </p:nvSpPr>
        <p:spPr>
          <a:xfrm>
            <a:off x="0" y="9440773"/>
            <a:ext cx="2949742" cy="498565"/>
          </a:xfrm>
          <a:prstGeom prst="rect">
            <a:avLst/>
          </a:prstGeom>
        </p:spPr>
        <p:txBody>
          <a:bodyPr vert="horz" lIns="92236" tIns="46118" rIns="92236" bIns="46118" rtlCol="0" anchor="b"/>
          <a:lstStyle>
            <a:lvl1pPr algn="l">
              <a:defRPr sz="1200"/>
            </a:lvl1pPr>
          </a:lstStyle>
          <a:p>
            <a:endParaRPr lang="en-ZA"/>
          </a:p>
        </p:txBody>
      </p:sp>
      <p:sp>
        <p:nvSpPr>
          <p:cNvPr id="5" name="Slide Number Placeholder 4"/>
          <p:cNvSpPr>
            <a:spLocks noGrp="1"/>
          </p:cNvSpPr>
          <p:nvPr>
            <p:ph type="sldNum" sz="quarter" idx="3"/>
          </p:nvPr>
        </p:nvSpPr>
        <p:spPr>
          <a:xfrm>
            <a:off x="3854265" y="9440773"/>
            <a:ext cx="2949742" cy="498565"/>
          </a:xfrm>
          <a:prstGeom prst="rect">
            <a:avLst/>
          </a:prstGeom>
        </p:spPr>
        <p:txBody>
          <a:bodyPr vert="horz" lIns="92236" tIns="46118" rIns="92236" bIns="46118" rtlCol="0" anchor="b"/>
          <a:lstStyle>
            <a:lvl1pPr algn="r">
              <a:defRPr sz="1200"/>
            </a:lvl1pPr>
          </a:lstStyle>
          <a:p>
            <a:fld id="{1608566B-AA09-45F7-9474-24885E49E492}" type="slidenum">
              <a:rPr lang="en-ZA" smtClean="0"/>
              <a:t>‹#›</a:t>
            </a:fld>
            <a:endParaRPr lang="en-ZA"/>
          </a:p>
        </p:txBody>
      </p:sp>
    </p:spTree>
    <p:extLst>
      <p:ext uri="{BB962C8B-B14F-4D97-AF65-F5344CB8AC3E}">
        <p14:creationId xmlns:p14="http://schemas.microsoft.com/office/powerpoint/2010/main" val="2632168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9099" cy="496966"/>
          </a:xfrm>
          <a:prstGeom prst="rect">
            <a:avLst/>
          </a:prstGeom>
        </p:spPr>
        <p:txBody>
          <a:bodyPr vert="horz" lIns="91409" tIns="45706" rIns="91409" bIns="45706" rtlCol="0"/>
          <a:lstStyle>
            <a:lvl1pPr algn="l">
              <a:defRPr sz="1200"/>
            </a:lvl1pPr>
          </a:lstStyle>
          <a:p>
            <a:endParaRPr lang="en-ZA" dirty="0"/>
          </a:p>
        </p:txBody>
      </p:sp>
      <p:sp>
        <p:nvSpPr>
          <p:cNvPr id="3" name="Date Placeholder 2"/>
          <p:cNvSpPr>
            <a:spLocks noGrp="1"/>
          </p:cNvSpPr>
          <p:nvPr>
            <p:ph type="dt" idx="1"/>
          </p:nvPr>
        </p:nvSpPr>
        <p:spPr>
          <a:xfrm>
            <a:off x="3854940" y="3"/>
            <a:ext cx="2949099" cy="496966"/>
          </a:xfrm>
          <a:prstGeom prst="rect">
            <a:avLst/>
          </a:prstGeom>
        </p:spPr>
        <p:txBody>
          <a:bodyPr vert="horz" lIns="91409" tIns="45706" rIns="91409" bIns="45706" rtlCol="0"/>
          <a:lstStyle>
            <a:lvl1pPr algn="r">
              <a:defRPr sz="1200"/>
            </a:lvl1pPr>
          </a:lstStyle>
          <a:p>
            <a:fld id="{20FF8972-2C98-460A-A043-5D82810FC775}" type="datetimeFigureOut">
              <a:rPr lang="en-ZA" smtClean="0"/>
              <a:t>2016/11/29</a:t>
            </a:fld>
            <a:endParaRPr lang="en-ZA" dirty="0"/>
          </a:p>
        </p:txBody>
      </p:sp>
      <p:sp>
        <p:nvSpPr>
          <p:cNvPr id="4" name="Slide Image Placeholder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09" tIns="45706" rIns="91409" bIns="45706" rtlCol="0" anchor="ctr"/>
          <a:lstStyle/>
          <a:p>
            <a:endParaRPr lang="en-ZA" dirty="0"/>
          </a:p>
        </p:txBody>
      </p:sp>
      <p:sp>
        <p:nvSpPr>
          <p:cNvPr id="5" name="Notes Placeholder 4"/>
          <p:cNvSpPr>
            <a:spLocks noGrp="1"/>
          </p:cNvSpPr>
          <p:nvPr>
            <p:ph type="body" sz="quarter" idx="3"/>
          </p:nvPr>
        </p:nvSpPr>
        <p:spPr>
          <a:xfrm>
            <a:off x="680562" y="4721188"/>
            <a:ext cx="5444490" cy="4472702"/>
          </a:xfrm>
          <a:prstGeom prst="rect">
            <a:avLst/>
          </a:prstGeom>
        </p:spPr>
        <p:txBody>
          <a:bodyPr vert="horz" lIns="91409" tIns="45706" rIns="91409" bIns="4570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3" y="9440648"/>
            <a:ext cx="2949099" cy="496966"/>
          </a:xfrm>
          <a:prstGeom prst="rect">
            <a:avLst/>
          </a:prstGeom>
        </p:spPr>
        <p:txBody>
          <a:bodyPr vert="horz" lIns="91409" tIns="45706" rIns="91409" bIns="45706"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54940" y="9440648"/>
            <a:ext cx="2949099" cy="496966"/>
          </a:xfrm>
          <a:prstGeom prst="rect">
            <a:avLst/>
          </a:prstGeom>
        </p:spPr>
        <p:txBody>
          <a:bodyPr vert="horz" lIns="91409" tIns="45706" rIns="91409" bIns="45706" rtlCol="0" anchor="b"/>
          <a:lstStyle>
            <a:lvl1pPr algn="r">
              <a:defRPr sz="1200"/>
            </a:lvl1pPr>
          </a:lstStyle>
          <a:p>
            <a:fld id="{C73A5B1B-BE76-490B-B950-8C116A365374}" type="slidenum">
              <a:rPr lang="en-ZA" smtClean="0"/>
              <a:t>‹#›</a:t>
            </a:fld>
            <a:endParaRPr lang="en-ZA" dirty="0"/>
          </a:p>
        </p:txBody>
      </p:sp>
    </p:spTree>
    <p:extLst>
      <p:ext uri="{BB962C8B-B14F-4D97-AF65-F5344CB8AC3E}">
        <p14:creationId xmlns:p14="http://schemas.microsoft.com/office/powerpoint/2010/main" val="1417243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2</a:t>
            </a:fld>
            <a:endParaRPr lang="en-ZA" dirty="0"/>
          </a:p>
        </p:txBody>
      </p:sp>
    </p:spTree>
    <p:extLst>
      <p:ext uri="{BB962C8B-B14F-4D97-AF65-F5344CB8AC3E}">
        <p14:creationId xmlns:p14="http://schemas.microsoft.com/office/powerpoint/2010/main" val="2889122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The OECD provides Global Revenue Statistics databases &amp; publications, which are detailed, harmonised statistics on revenues, enabling country-to-country, regional and inter-continental comparison and analysis. Additional highlights:</a:t>
            </a:r>
          </a:p>
          <a:p>
            <a:r>
              <a:rPr lang="en-ZA" dirty="0" smtClean="0"/>
              <a:t>All these countries have ratios below the OECD average of 34.4%.</a:t>
            </a:r>
          </a:p>
          <a:p>
            <a:r>
              <a:rPr lang="en-ZA" dirty="0" smtClean="0"/>
              <a:t>Tax to GDP ratios Countries with higher levels of GDP per capita are more likely to have higher tax to GDP ratios. This relationship is generally reflected in the revenue data presented in this publication for the participating African countries.</a:t>
            </a:r>
          </a:p>
          <a:p>
            <a:r>
              <a:rPr lang="en-ZA" dirty="0" smtClean="0"/>
              <a:t>have been increasing in these African countries as they have undertaken reforms and modernised their tax systems and administrations. Increases of around 4.5 percentage points or more occurred in Morocco, Rwanda, South Africa and Tunisia between 2000 and 2014. There were upward movements for the other four countries at a lower rate. This compared with a corresponding increase of four percentage points in the Latin American and the Caribbean (LAC) country average, while there was no significant change in the OECD average across the same time period.</a:t>
            </a:r>
          </a:p>
          <a:p>
            <a:r>
              <a:rPr lang="en-ZA" dirty="0" smtClean="0"/>
              <a:t>This growth has mainly been driven by increases in taxes on incomes and profits as a percentage of GDP and more specifically by increases in corporate income tax revenue. The latter are a relatively important source of revenue in these African countries. In most of the African countries, the share of corporate income tax to total tax revenues is higher than the OECD average of 8.5% and in Cameroon and South Africa it is close to double that level.</a:t>
            </a:r>
          </a:p>
          <a:p>
            <a:r>
              <a:rPr lang="en-ZA" dirty="0" smtClean="0"/>
              <a:t>There were also substantial increases in VAT revenues (which represent another important source of revenue for African countries) and social security contributions in some countries. On the other hand, specific consumption taxes (mainly excises and import duties) have shown either substantial decreases or only relatively small increases since African countries have increasingly opened their economies and reduced trade barriers as part of the global trade liberalisation.</a:t>
            </a:r>
          </a:p>
          <a:p>
            <a:r>
              <a:rPr lang="en-ZA" dirty="0" smtClean="0"/>
              <a:t>Some of the countries benefit from substantial non-tax revenues paid to general government that supplement their tax receipts. The main sources of non-tax revenues are grants (predominantly foreign aid) and property income. These income streams tend to be much more volatile than those from tax revenues as observed over time.</a:t>
            </a:r>
          </a:p>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51</a:t>
            </a:fld>
            <a:endParaRPr lang="en-ZA" dirty="0"/>
          </a:p>
        </p:txBody>
      </p:sp>
    </p:spTree>
    <p:extLst>
      <p:ext uri="{BB962C8B-B14F-4D97-AF65-F5344CB8AC3E}">
        <p14:creationId xmlns:p14="http://schemas.microsoft.com/office/powerpoint/2010/main" val="2076617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Additional points: </a:t>
            </a:r>
            <a:r>
              <a:rPr lang="en-ZA" dirty="0" err="1" smtClean="0"/>
              <a:t>ATO</a:t>
            </a:r>
            <a:r>
              <a:rPr lang="en-ZA" dirty="0" smtClean="0"/>
              <a:t> country tax administration authorities are adequately structured to their task, but administration is costly. Most have taken action to cut costs, increase compliance and improve collection. They have introduced ICT and web based procedures, particularly electronic filing, payment and information sharing. There have also been measures both to educate taxpayers and to train staff, but tax authorities remain understaffed and under skilled. Countries also need urgently to address illegal outflows of funds that rob them of revenue.</a:t>
            </a:r>
          </a:p>
        </p:txBody>
      </p:sp>
      <p:sp>
        <p:nvSpPr>
          <p:cNvPr id="4" name="Slide Number Placeholder 3"/>
          <p:cNvSpPr>
            <a:spLocks noGrp="1"/>
          </p:cNvSpPr>
          <p:nvPr>
            <p:ph type="sldNum" sz="quarter" idx="10"/>
          </p:nvPr>
        </p:nvSpPr>
        <p:spPr/>
        <p:txBody>
          <a:bodyPr/>
          <a:lstStyle/>
          <a:p>
            <a:fld id="{C73A5B1B-BE76-490B-B950-8C116A365374}" type="slidenum">
              <a:rPr lang="en-ZA" smtClean="0"/>
              <a:t>52</a:t>
            </a:fld>
            <a:endParaRPr lang="en-ZA" dirty="0"/>
          </a:p>
        </p:txBody>
      </p:sp>
    </p:spTree>
    <p:extLst>
      <p:ext uri="{BB962C8B-B14F-4D97-AF65-F5344CB8AC3E}">
        <p14:creationId xmlns:p14="http://schemas.microsoft.com/office/powerpoint/2010/main" val="3001803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54</a:t>
            </a:fld>
            <a:endParaRPr lang="en-ZA" dirty="0"/>
          </a:p>
        </p:txBody>
      </p:sp>
    </p:spTree>
    <p:extLst>
      <p:ext uri="{BB962C8B-B14F-4D97-AF65-F5344CB8AC3E}">
        <p14:creationId xmlns:p14="http://schemas.microsoft.com/office/powerpoint/2010/main" val="1536793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56</a:t>
            </a:fld>
            <a:endParaRPr lang="en-ZA" dirty="0"/>
          </a:p>
        </p:txBody>
      </p:sp>
    </p:spTree>
    <p:extLst>
      <p:ext uri="{BB962C8B-B14F-4D97-AF65-F5344CB8AC3E}">
        <p14:creationId xmlns:p14="http://schemas.microsoft.com/office/powerpoint/2010/main" val="2436051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6</a:t>
            </a:fld>
            <a:endParaRPr lang="en-ZA" dirty="0"/>
          </a:p>
        </p:txBody>
      </p:sp>
    </p:spTree>
    <p:extLst>
      <p:ext uri="{BB962C8B-B14F-4D97-AF65-F5344CB8AC3E}">
        <p14:creationId xmlns:p14="http://schemas.microsoft.com/office/powerpoint/2010/main" val="60436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12</a:t>
            </a:fld>
            <a:endParaRPr lang="en-ZA" dirty="0"/>
          </a:p>
        </p:txBody>
      </p:sp>
    </p:spTree>
    <p:extLst>
      <p:ext uri="{BB962C8B-B14F-4D97-AF65-F5344CB8AC3E}">
        <p14:creationId xmlns:p14="http://schemas.microsoft.com/office/powerpoint/2010/main" val="4104498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17</a:t>
            </a:fld>
            <a:endParaRPr lang="en-ZA" dirty="0"/>
          </a:p>
        </p:txBody>
      </p:sp>
    </p:spTree>
    <p:extLst>
      <p:ext uri="{BB962C8B-B14F-4D97-AF65-F5344CB8AC3E}">
        <p14:creationId xmlns:p14="http://schemas.microsoft.com/office/powerpoint/2010/main" val="2796705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22</a:t>
            </a:fld>
            <a:endParaRPr lang="en-ZA" dirty="0"/>
          </a:p>
        </p:txBody>
      </p:sp>
    </p:spTree>
    <p:extLst>
      <p:ext uri="{BB962C8B-B14F-4D97-AF65-F5344CB8AC3E}">
        <p14:creationId xmlns:p14="http://schemas.microsoft.com/office/powerpoint/2010/main" val="2029731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31</a:t>
            </a:fld>
            <a:endParaRPr lang="en-ZA" dirty="0"/>
          </a:p>
        </p:txBody>
      </p:sp>
    </p:spTree>
    <p:extLst>
      <p:ext uri="{BB962C8B-B14F-4D97-AF65-F5344CB8AC3E}">
        <p14:creationId xmlns:p14="http://schemas.microsoft.com/office/powerpoint/2010/main" val="3635744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36</a:t>
            </a:fld>
            <a:endParaRPr lang="en-ZA" dirty="0"/>
          </a:p>
        </p:txBody>
      </p:sp>
    </p:spTree>
    <p:extLst>
      <p:ext uri="{BB962C8B-B14F-4D97-AF65-F5344CB8AC3E}">
        <p14:creationId xmlns:p14="http://schemas.microsoft.com/office/powerpoint/2010/main" val="2306061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49</a:t>
            </a:fld>
            <a:endParaRPr lang="en-ZA" dirty="0"/>
          </a:p>
        </p:txBody>
      </p:sp>
    </p:spTree>
    <p:extLst>
      <p:ext uri="{BB962C8B-B14F-4D97-AF65-F5344CB8AC3E}">
        <p14:creationId xmlns:p14="http://schemas.microsoft.com/office/powerpoint/2010/main" val="478972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Reasons for publication of the tax and fiscal statistics</a:t>
            </a:r>
            <a:endParaRPr lang="en-ZA" dirty="0"/>
          </a:p>
        </p:txBody>
      </p:sp>
      <p:sp>
        <p:nvSpPr>
          <p:cNvPr id="4" name="Slide Number Placeholder 3"/>
          <p:cNvSpPr>
            <a:spLocks noGrp="1"/>
          </p:cNvSpPr>
          <p:nvPr>
            <p:ph type="sldNum" sz="quarter" idx="10"/>
          </p:nvPr>
        </p:nvSpPr>
        <p:spPr/>
        <p:txBody>
          <a:bodyPr/>
          <a:lstStyle/>
          <a:p>
            <a:fld id="{C73A5B1B-BE76-490B-B950-8C116A365374}" type="slidenum">
              <a:rPr lang="en-ZA" smtClean="0"/>
              <a:t>50</a:t>
            </a:fld>
            <a:endParaRPr lang="en-ZA" dirty="0"/>
          </a:p>
        </p:txBody>
      </p:sp>
    </p:spTree>
    <p:extLst>
      <p:ext uri="{BB962C8B-B14F-4D97-AF65-F5344CB8AC3E}">
        <p14:creationId xmlns:p14="http://schemas.microsoft.com/office/powerpoint/2010/main" val="2501718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1BE5B59-8960-45D8-B5DB-4DEE0575F612}" type="datetime1">
              <a:rPr lang="en-ZA" smtClean="0"/>
              <a:t>2016/11/29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188094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E85FE36-C37C-44C0-BCEA-509495E7AA4D}" type="datetime1">
              <a:rPr lang="en-ZA" smtClean="0"/>
              <a:t>2016/11/29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125816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31E97CB-CE99-4BC5-9F40-C93E52823DE7}" type="datetime1">
              <a:rPr lang="en-ZA" smtClean="0"/>
              <a:t>2016/11/29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240112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C7E45B15-6A2B-4293-862E-BF28FB917F15}" type="datetime1">
              <a:rPr lang="en-ZA" smtClean="0"/>
              <a:t>2016/11/29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52649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122DA0-8A4B-4FE0-8556-F8ACEF4E7A52}" type="datetime1">
              <a:rPr lang="en-ZA" smtClean="0"/>
              <a:t>2016/11/29</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3756458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645FE00C-9F30-4DFC-8F48-3FE16CF649A3}" type="datetime1">
              <a:rPr lang="en-ZA" smtClean="0"/>
              <a:t>2016/11/29</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233324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A49E8273-7425-4ADC-8C29-56236ADFAD1E}" type="datetime1">
              <a:rPr lang="en-ZA" smtClean="0"/>
              <a:t>2016/11/29</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3286651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81911645-2799-4EB4-824D-920436ABEE97}" type="datetime1">
              <a:rPr lang="en-ZA" smtClean="0"/>
              <a:t>2016/11/29</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21134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19924-233D-4A3A-B486-D1B524DC9F47}" type="datetime1">
              <a:rPr lang="en-ZA" smtClean="0"/>
              <a:t>2016/11/29</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2881719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A79E1D-A38C-421F-A3AD-CA781A6FB102}" type="datetime1">
              <a:rPr lang="en-ZA" smtClean="0"/>
              <a:t>2016/11/29</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238810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0B6C8B-E7E3-4987-AFD0-F983295FC223}" type="datetime1">
              <a:rPr lang="en-ZA" smtClean="0"/>
              <a:t>2016/11/29</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8E0CD886-9A14-4999-B9F4-8C89F26C82C0}" type="slidenum">
              <a:rPr lang="en-ZA" smtClean="0"/>
              <a:t>‹#›</a:t>
            </a:fld>
            <a:endParaRPr lang="en-ZA" dirty="0"/>
          </a:p>
        </p:txBody>
      </p:sp>
    </p:spTree>
    <p:extLst>
      <p:ext uri="{BB962C8B-B14F-4D97-AF65-F5344CB8AC3E}">
        <p14:creationId xmlns:p14="http://schemas.microsoft.com/office/powerpoint/2010/main" val="1051397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FBCEA-8FB5-4091-873E-1D3FA7752800}" type="datetime1">
              <a:rPr lang="en-ZA" smtClean="0"/>
              <a:t>2016/11/29</a:t>
            </a:fld>
            <a:endParaRPr lang="en-Z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CD886-9A14-4999-B9F4-8C89F26C82C0}" type="slidenum">
              <a:rPr lang="en-ZA" smtClean="0"/>
              <a:t>‹#›</a:t>
            </a:fld>
            <a:endParaRPr lang="en-ZA" dirty="0"/>
          </a:p>
        </p:txBody>
      </p:sp>
    </p:spTree>
    <p:extLst>
      <p:ext uri="{BB962C8B-B14F-4D97-AF65-F5344CB8AC3E}">
        <p14:creationId xmlns:p14="http://schemas.microsoft.com/office/powerpoint/2010/main" val="4055955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jpeg"/><Relationship Id="rId7" Type="http://schemas.openxmlformats.org/officeDocument/2006/relationships/image" Target="../media/image13.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1.jp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23.emf"/><Relationship Id="rId5" Type="http://schemas.openxmlformats.org/officeDocument/2006/relationships/image" Target="../media/image19.jpg"/><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5.png"/><Relationship Id="rId4" Type="http://schemas.openxmlformats.org/officeDocument/2006/relationships/image" Target="../media/image24.jp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1.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www.google.co.za/url?sa=i&amp;rct=j&amp;q=&amp;esrc=s&amp;source=images&amp;cd=&amp;cad=rja&amp;uact=8&amp;ved=0ahUKEwi8tJPPv5jQAhUFcBoKHQ4VBgEQjRwIBw&amp;url=http://www.clipartkid.com/1st-2nd-3rd-place-ribbon-cliparts/&amp;bvm=bv.138169073,d.ZGg&amp;psig=AFQjCNFeMCsDH_6aUWgBz4h9bkBHr07TQg&amp;ust=1478671717374676"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jpeg"/><Relationship Id="rId7" Type="http://schemas.openxmlformats.org/officeDocument/2006/relationships/hyperlink" Target="http://www.1001freedownloads.com/free-clipart/edit-icon" TargetMode="External"/><Relationship Id="rId2" Type="http://schemas.openxmlformats.org/officeDocument/2006/relationships/image" Target="../media/image1.emf"/><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2.png"/><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2.jpeg"/><Relationship Id="rId7" Type="http://schemas.openxmlformats.org/officeDocument/2006/relationships/hyperlink" Target="http://www.google.co.za/url?sa=i&amp;rct=j&amp;q=&amp;esrc=s&amp;source=images&amp;cd=&amp;cad=rja&amp;uact=8&amp;ved=0ahUKEwjrs_yG647QAhWO0RoKHcA7DjQQjRwIBw&amp;url=http://www.whenworkworks.org/about-us/news-press/quotes-from-2016-when-work-works-winners&amp;bvm=bv.137904068,d.ZGg&amp;psig=AFQjCNFJ5k1RQlNyh5wSzEDe0j7CGveQGg&amp;ust=1478338489664297" TargetMode="External"/><Relationship Id="rId2" Type="http://schemas.openxmlformats.org/officeDocument/2006/relationships/image" Target="../media/image1.emf"/><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jpeg"/><Relationship Id="rId7" Type="http://schemas.openxmlformats.org/officeDocument/2006/relationships/image" Target="../media/image35.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jpeg"/><Relationship Id="rId10" Type="http://schemas.openxmlformats.org/officeDocument/2006/relationships/image" Target="../media/image44.png"/><Relationship Id="rId4" Type="http://schemas.openxmlformats.org/officeDocument/2006/relationships/hyperlink" Target="http://www.google.co.za/url?sa=i&amp;rct=j&amp;q=&amp;esrc=s&amp;source=images&amp;cd=&amp;cad=rja&amp;uact=8&amp;ved=0ahUKEwinyf7M2JjQAhVFOhoKHXhLBNgQjRwIBw&amp;url=http://depositphotos.com/62582409/stock-illustration-businessman-attitude-personalities-characters-stick.html&amp;bvm=bv.138169073,d.ZGg&amp;psig=AFQjCNF97r0Q6-s2NtHX2Az5lhUj69BGUQ&amp;ust=1478678426187248" TargetMode="External"/><Relationship Id="rId9" Type="http://schemas.openxmlformats.org/officeDocument/2006/relationships/image" Target="../media/image43.pn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2.jpeg"/><Relationship Id="rId7" Type="http://schemas.openxmlformats.org/officeDocument/2006/relationships/image" Target="../media/image46.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45.png"/><Relationship Id="rId5" Type="http://schemas.microsoft.com/office/2007/relationships/hdphoto" Target="../media/hdphoto2.wdp"/><Relationship Id="rId10" Type="http://schemas.openxmlformats.org/officeDocument/2006/relationships/image" Target="../media/image30.png"/><Relationship Id="rId4" Type="http://schemas.openxmlformats.org/officeDocument/2006/relationships/image" Target="../media/image35.png"/><Relationship Id="rId9" Type="http://schemas.openxmlformats.org/officeDocument/2006/relationships/image" Target="../media/image43.png"/></Relationships>
</file>

<file path=ppt/slides/_rels/slide28.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2.jpeg"/><Relationship Id="rId7" Type="http://schemas.openxmlformats.org/officeDocument/2006/relationships/image" Target="../media/image33.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hyperlink" Target="http://www.1001freedownloads.com/free-clipart/edit-icon" TargetMode="External"/><Relationship Id="rId5" Type="http://schemas.microsoft.com/office/2007/relationships/hdphoto" Target="../media/hdphoto1.wdp"/><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jpeg"/><Relationship Id="rId7" Type="http://schemas.openxmlformats.org/officeDocument/2006/relationships/image" Target="../media/image38.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hyperlink" Target="http://www.google.co.za/url?sa=i&amp;rct=j&amp;q=&amp;esrc=s&amp;source=images&amp;cd=&amp;cad=rja&amp;uact=8&amp;ved=0ahUKEwje1cP8x5jQAhWB1hoKHdFiCfcQjRwIBw&amp;url=http://downloadicons.net/shopping-cart-icons?page%3D4&amp;bvm=bv.138169073,d.ZGg&amp;psig=AFQjCNFuQw-Pdh24o6ozVgq9ROJ6u889JQ&amp;ust=1478673964127023" TargetMode="Externa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32.xml.rels><?xml version="1.0" encoding="UTF-8" standalone="yes"?>
<Relationships xmlns="http://schemas.openxmlformats.org/package/2006/relationships"><Relationship Id="rId8" Type="http://schemas.openxmlformats.org/officeDocument/2006/relationships/hyperlink" Target="http://www.google.co.za/url?sa=i&amp;rct=j&amp;q=&amp;esrc=s&amp;source=images&amp;cd=&amp;cad=rja&amp;uact=8&amp;ved=0ahUKEwj-g5-jiZvQAhULSRoKHZRlCOsQjRwIBw&amp;url=http://www.wrench.at/en/ExchangeRates/&amp;bvm=bv.138169073,d.ZGg&amp;psig=AFQjCNGH8MVxtpqp8KgI5iD9SfSGAn6wGg&amp;ust=1478760218348182" TargetMode="External"/><Relationship Id="rId3" Type="http://schemas.openxmlformats.org/officeDocument/2006/relationships/image" Target="../media/image2.jpeg"/><Relationship Id="rId7" Type="http://schemas.openxmlformats.org/officeDocument/2006/relationships/image" Target="../media/image52.png"/><Relationship Id="rId12" Type="http://schemas.openxmlformats.org/officeDocument/2006/relationships/image" Target="../media/image55.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hyperlink" Target="http://www.google.co.za/url?sa=i&amp;rct=j&amp;q=&amp;esrc=s&amp;source=images&amp;cd=&amp;cad=rja&amp;uact=8&amp;ved=0ahUKEwjV0ZXNiJvQAhUJfxoKHQijCoUQjRwIBw&amp;url=http://www.freeiconspng.com/free-images/up-arrow-png-27159&amp;bvm=bv.138169073,d.ZGg&amp;psig=AFQjCNEYOE9k9I_ndp25opcwKcyVXiwSrA&amp;ust=1478760017221783" TargetMode="External"/><Relationship Id="rId11" Type="http://schemas.openxmlformats.org/officeDocument/2006/relationships/hyperlink" Target="http://www.google.co.za/url?sa=i&amp;rct=j&amp;q=&amp;esrc=s&amp;source=images&amp;cd=&amp;cad=rja&amp;uact=8&amp;ved=0ahUKEwjGzvnVjZvQAhUMmBoKHXpcBY4QjRwIBw&amp;url=http://www.flaticon.com/free-icons/appliance_975&amp;bvm=bv.138169073,d.ZGg&amp;psig=AFQjCNG5DRHLzJa7pn9jnZREHtqWYeRRcQ&amp;ust=1478761389976013" TargetMode="External"/><Relationship Id="rId5" Type="http://schemas.openxmlformats.org/officeDocument/2006/relationships/image" Target="../media/image51.png"/><Relationship Id="rId10" Type="http://schemas.openxmlformats.org/officeDocument/2006/relationships/image" Target="../media/image54.jpg"/><Relationship Id="rId4" Type="http://schemas.openxmlformats.org/officeDocument/2006/relationships/hyperlink" Target="http://www.1001freedownloads.com/free-clipart/edit-icon" TargetMode="External"/><Relationship Id="rId9" Type="http://schemas.openxmlformats.org/officeDocument/2006/relationships/image" Target="../media/image53.png"/></Relationships>
</file>

<file path=ppt/slides/_rels/slide3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2.jpeg"/><Relationship Id="rId7" Type="http://schemas.openxmlformats.org/officeDocument/2006/relationships/hyperlink" Target="http://www.google.co.za/url?sa=i&amp;rct=j&amp;q=&amp;esrc=s&amp;source=images&amp;cd=&amp;cad=rja&amp;uact=8&amp;ved=0ahUKEwj-g5-jiZvQAhULSRoKHZRlCOsQjRwIBw&amp;url=http://www.wrench.at/en/ExchangeRates/&amp;bvm=bv.138169073,d.ZGg&amp;psig=AFQjCNGH8MVxtpqp8KgI5iD9SfSGAn6wGg&amp;ust=1478760218348182" TargetMode="External"/><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58.jp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hyperlink" Target="http://www.google.co.za/url?sa=i&amp;rct=j&amp;q=&amp;esrc=s&amp;source=images&amp;cd=&amp;cad=rja&amp;uact=8&amp;ved=0ahUKEwjV0ZXNiJvQAhUJfxoKHQijCoUQjRwIBw&amp;url=http://www.freeiconspng.com/free-images/up-arrow-png-27159&amp;bvm=bv.138169073,d.ZGg&amp;psig=AFQjCNEYOE9k9I_ndp25opcwKcyVXiwSrA&amp;ust=1478760017221783" TargetMode="External"/><Relationship Id="rId9"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1.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hyperlink" Target="http://www.google.co.za/url?sa=i&amp;rct=j&amp;q=&amp;esrc=s&amp;source=images&amp;cd=&amp;cad=rja&amp;uact=8&amp;ved=0ahUKEwiK052bmpvQAhXLWxoKHQZFBvEQjRwIBw&amp;url=http://www.ihglobe.com/ih/quick-introduction-germany/&amp;bvm=bv.138169073,d.ZGg&amp;psig=AFQjCNGvTZdzOra91717PVfJtEpCvNQ_Yg&amp;ust=1478764747606922" TargetMode="External"/><Relationship Id="rId5" Type="http://schemas.openxmlformats.org/officeDocument/2006/relationships/image" Target="../media/image60.png"/><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63.jpg"/><Relationship Id="rId4" Type="http://schemas.openxmlformats.org/officeDocument/2006/relationships/image" Target="../media/image62.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65.jpg"/><Relationship Id="rId4" Type="http://schemas.openxmlformats.org/officeDocument/2006/relationships/image" Target="../media/image64.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67.jpg"/><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69.jpg"/><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70.jp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71.emf"/><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68.png"/></Relationships>
</file>

<file path=ppt/slides/_rels/slide45.xml.rels><?xml version="1.0" encoding="UTF-8" standalone="yes"?>
<Relationships xmlns="http://schemas.openxmlformats.org/package/2006/relationships"><Relationship Id="rId3" Type="http://schemas.openxmlformats.org/officeDocument/2006/relationships/hyperlink" Target="http://www.google.co.za/url?sa=i&amp;rct=j&amp;q=&amp;esrc=s&amp;source=images&amp;cd=&amp;cad=rja&amp;uact=8&amp;ved=0ahUKEwj-g5-jiZvQAhULSRoKHZRlCOsQjRwIBw&amp;url=http://www.wrench.at/en/ExchangeRates/&amp;bvm=bv.138169073,d.ZGg&amp;psig=AFQjCNGH8MVxtpqp8KgI5iD9SfSGAn6wGg&amp;ust=1478760218348182"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hyperlink" Target="http://www.google.co.za/url?sa=i&amp;rct=j&amp;q=&amp;esrc=s&amp;source=images&amp;cd=&amp;cad=rja&amp;uact=8&amp;ved=0ahUKEwj-g5-jiZvQAhULSRoKHZRlCOsQjRwIBw&amp;url=http://www.wrench.at/en/ExchangeRates/&amp;bvm=bv.138169073,d.ZGg&amp;psig=AFQjCNGH8MVxtpqp8KgI5iD9SfSGAn6wGg&amp;ust=1478760218348182" TargetMode="External"/><Relationship Id="rId4" Type="http://schemas.openxmlformats.org/officeDocument/2006/relationships/chart" Target="../charts/chart5.xml"/></Relationships>
</file>

<file path=ppt/slides/_rels/slide4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chart" Target="../charts/chart6.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hyperlink" Target="http://www.google.co.za/url?sa=i&amp;rct=j&amp;q=&amp;esrc=s&amp;source=images&amp;cd=&amp;cad=rja&amp;uact=8&amp;ved=0ahUKEwj-g5-jiZvQAhULSRoKHZRlCOsQjRwIBw&amp;url=http://www.wrench.at/en/ExchangeRates/&amp;bvm=bv.138169073,d.ZGg&amp;psig=AFQjCNGH8MVxtpqp8KgI5iD9SfSGAn6wGg&amp;ust=1478760218348182" TargetMode="External"/><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7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3.e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2.jpeg"/></Relationships>
</file>

<file path=ppt/slides/_rels/slide5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75.png"/><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76.png"/><Relationship Id="rId4"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ataftax.org/en/Documents/ATO%20Africa%20Tax%20Outlook_Book_Eng%20Version_Final_Lowres.pdf" TargetMode="External"/><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hyperlink" Target="http://www.slideshare.net/OECDtax/revenue-statistics-in-africa-first-edition" TargetMode="External"/><Relationship Id="rId5" Type="http://schemas.openxmlformats.org/officeDocument/2006/relationships/image" Target="../media/image76.png"/><Relationship Id="rId4" Type="http://schemas.openxmlformats.org/officeDocument/2006/relationships/image" Target="../media/image75.pn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12.jpg"/><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6817" y="6048672"/>
            <a:ext cx="9140835" cy="864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14" name="Picture 13"/>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5"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pic>
        <p:nvPicPr>
          <p:cNvPr id="583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solidFill>
            <a:schemeClr val="accent1"/>
          </a:solidFill>
          <a:ln>
            <a:noFill/>
          </a:ln>
          <a:effectLst/>
          <a:extLst/>
        </p:spPr>
      </p:pic>
      <p:sp>
        <p:nvSpPr>
          <p:cNvPr id="7" name="TextBox 6"/>
          <p:cNvSpPr txBox="1">
            <a:spLocks noChangeArrowheads="1"/>
          </p:cNvSpPr>
          <p:nvPr/>
        </p:nvSpPr>
        <p:spPr bwMode="auto">
          <a:xfrm>
            <a:off x="626794" y="1844824"/>
            <a:ext cx="7920880" cy="2739211"/>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smtClean="0">
                <a:solidFill>
                  <a:schemeClr val="bg1"/>
                </a:solidFill>
                <a:latin typeface="Calibri" pitchFamily="34" charset="0"/>
              </a:rPr>
              <a:t>Launch of </a:t>
            </a:r>
          </a:p>
          <a:p>
            <a:pPr marL="0" lvl="1" algn="ctr">
              <a:tabLst>
                <a:tab pos="355600" algn="l"/>
              </a:tabLst>
            </a:pPr>
            <a:r>
              <a:rPr lang="en-ZA" sz="4400" b="1" dirty="0" smtClean="0">
                <a:solidFill>
                  <a:schemeClr val="bg1"/>
                </a:solidFill>
                <a:latin typeface="Calibri" pitchFamily="34" charset="0"/>
              </a:rPr>
              <a:t>Tax Statistics 2016</a:t>
            </a:r>
          </a:p>
          <a:p>
            <a:pPr marL="0" lvl="1" algn="ctr">
              <a:tabLst>
                <a:tab pos="355600" algn="l"/>
              </a:tabLst>
            </a:pPr>
            <a:r>
              <a:rPr lang="en-ZA" sz="3200" dirty="0">
                <a:solidFill>
                  <a:schemeClr val="bg1"/>
                </a:solidFill>
                <a:latin typeface="Calibri" pitchFamily="34" charset="0"/>
              </a:rPr>
              <a:t>9</a:t>
            </a:r>
            <a:r>
              <a:rPr lang="en-ZA" sz="3200" baseline="30000" dirty="0" smtClean="0">
                <a:solidFill>
                  <a:schemeClr val="bg1"/>
                </a:solidFill>
                <a:latin typeface="Calibri" pitchFamily="34" charset="0"/>
              </a:rPr>
              <a:t>th</a:t>
            </a:r>
            <a:r>
              <a:rPr lang="en-ZA" sz="3200" dirty="0" smtClean="0">
                <a:solidFill>
                  <a:schemeClr val="bg1"/>
                </a:solidFill>
                <a:latin typeface="Calibri" pitchFamily="34" charset="0"/>
              </a:rPr>
              <a:t> edition</a:t>
            </a:r>
          </a:p>
          <a:p>
            <a:pPr marL="0" lvl="1" algn="ctr">
              <a:tabLst>
                <a:tab pos="355600" algn="l"/>
              </a:tabLst>
            </a:pPr>
            <a:endParaRPr lang="en-ZA" sz="3200" dirty="0">
              <a:solidFill>
                <a:schemeClr val="bg1"/>
              </a:solidFill>
              <a:latin typeface="Calibri" pitchFamily="34" charset="0"/>
            </a:endParaRPr>
          </a:p>
          <a:p>
            <a:pPr marL="0" lvl="1" algn="ctr">
              <a:tabLst>
                <a:tab pos="355600" algn="l"/>
              </a:tabLst>
            </a:pPr>
            <a:r>
              <a:rPr lang="en-ZA" sz="2000" dirty="0" smtClean="0">
                <a:solidFill>
                  <a:schemeClr val="bg1"/>
                </a:solidFill>
                <a:latin typeface="Calibri" pitchFamily="34" charset="0"/>
              </a:rPr>
              <a:t>29 November 2016</a:t>
            </a:r>
          </a:p>
        </p:txBody>
      </p:sp>
      <p:sp>
        <p:nvSpPr>
          <p:cNvPr id="8" name="TextBox 7"/>
          <p:cNvSpPr txBox="1">
            <a:spLocks noChangeArrowheads="1"/>
          </p:cNvSpPr>
          <p:nvPr/>
        </p:nvSpPr>
        <p:spPr bwMode="auto">
          <a:xfrm>
            <a:off x="6306004" y="4834602"/>
            <a:ext cx="2838286" cy="1200329"/>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defPPr>
              <a:defRPr lang="en-US"/>
            </a:defPPr>
            <a:lvl1pPr>
              <a:defRPr>
                <a:solidFill>
                  <a:schemeClr val="dk1"/>
                </a:solidFill>
                <a:latin typeface="+mn-lt"/>
              </a:defRPr>
            </a:lvl1pPr>
            <a:lvl2pPr lvl="1" indent="-457200" algn="just">
              <a:buFont typeface="Arial" pitchFamily="34" charset="0"/>
              <a:buChar char="•"/>
              <a:tabLst>
                <a:tab pos="355600" algn="l"/>
              </a:tabLst>
              <a:defRPr sz="3200">
                <a:solidFill>
                  <a:schemeClr val="bg1"/>
                </a:solidFill>
                <a:latin typeface="Calibri" pitchFamily="34" charset="0"/>
              </a:defRPr>
            </a:lvl2pPr>
            <a:lvl3pPr>
              <a:defRPr>
                <a:solidFill>
                  <a:schemeClr val="dk1"/>
                </a:solidFill>
                <a:latin typeface="+mn-lt"/>
              </a:defRPr>
            </a:lvl3pPr>
            <a:lvl4pPr>
              <a:defRPr>
                <a:solidFill>
                  <a:schemeClr val="dk1"/>
                </a:solidFill>
                <a:latin typeface="+mn-lt"/>
              </a:defRPr>
            </a:lvl4pPr>
            <a:lvl5pPr>
              <a:defRPr>
                <a:solidFill>
                  <a:schemeClr val="dk1"/>
                </a:solidFill>
                <a:latin typeface="+mn-lt"/>
              </a:defRPr>
            </a:lvl5pPr>
            <a:lvl6pPr>
              <a:defRPr>
                <a:solidFill>
                  <a:schemeClr val="dk1"/>
                </a:solidFill>
                <a:latin typeface="+mn-lt"/>
              </a:defRPr>
            </a:lvl6pPr>
            <a:lvl7pPr>
              <a:defRPr>
                <a:solidFill>
                  <a:schemeClr val="dk1"/>
                </a:solidFill>
                <a:latin typeface="+mn-lt"/>
              </a:defRPr>
            </a:lvl7pPr>
            <a:lvl8pPr>
              <a:defRPr>
                <a:solidFill>
                  <a:schemeClr val="dk1"/>
                </a:solidFill>
                <a:latin typeface="+mn-lt"/>
              </a:defRPr>
            </a:lvl8pPr>
            <a:lvl9pPr>
              <a:defRPr>
                <a:solidFill>
                  <a:schemeClr val="dk1"/>
                </a:solidFill>
                <a:latin typeface="+mn-lt"/>
              </a:defRPr>
            </a:lvl9pPr>
          </a:lstStyle>
          <a:p>
            <a:r>
              <a:rPr lang="en-ZA" sz="1600" dirty="0" smtClean="0">
                <a:solidFill>
                  <a:schemeClr val="bg1"/>
                </a:solidFill>
              </a:rPr>
              <a:t>Presenters</a:t>
            </a:r>
            <a:endParaRPr lang="en-ZA" sz="1400" dirty="0">
              <a:solidFill>
                <a:schemeClr val="bg1"/>
              </a:solidFill>
            </a:endParaRPr>
          </a:p>
          <a:p>
            <a:r>
              <a:rPr lang="en-US" sz="1400" dirty="0" smtClean="0">
                <a:solidFill>
                  <a:schemeClr val="bg1"/>
                </a:solidFill>
              </a:rPr>
              <a:t>Dr </a:t>
            </a:r>
            <a:r>
              <a:rPr lang="en-US" sz="1400" dirty="0">
                <a:solidFill>
                  <a:schemeClr val="bg1"/>
                </a:solidFill>
              </a:rPr>
              <a:t>Randall </a:t>
            </a:r>
            <a:r>
              <a:rPr lang="en-US" sz="1400" dirty="0" smtClean="0">
                <a:solidFill>
                  <a:schemeClr val="bg1"/>
                </a:solidFill>
              </a:rPr>
              <a:t>Carolissen</a:t>
            </a:r>
          </a:p>
          <a:p>
            <a:r>
              <a:rPr lang="en-US" sz="1400" dirty="0" smtClean="0">
                <a:solidFill>
                  <a:schemeClr val="bg1"/>
                </a:solidFill>
              </a:rPr>
              <a:t>Mamiky Leolo</a:t>
            </a:r>
          </a:p>
          <a:p>
            <a:r>
              <a:rPr lang="en-US" sz="1400" dirty="0" smtClean="0">
                <a:solidFill>
                  <a:schemeClr val="bg1"/>
                </a:solidFill>
              </a:rPr>
              <a:t>…</a:t>
            </a:r>
          </a:p>
          <a:p>
            <a:r>
              <a:rPr lang="en-US" sz="1400" dirty="0" smtClean="0">
                <a:solidFill>
                  <a:schemeClr val="bg1"/>
                </a:solidFill>
              </a:rPr>
              <a:t>…</a:t>
            </a:r>
          </a:p>
        </p:txBody>
      </p:sp>
    </p:spTree>
    <p:extLst>
      <p:ext uri="{BB962C8B-B14F-4D97-AF65-F5344CB8AC3E}">
        <p14:creationId xmlns:p14="http://schemas.microsoft.com/office/powerpoint/2010/main" val="3166109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20668" y="1354171"/>
            <a:ext cx="4320826" cy="2514600"/>
          </a:xfrm>
          <a:prstGeom prst="rect">
            <a:avLst/>
          </a:prstGeom>
        </p:spPr>
      </p:pic>
      <p:sp>
        <p:nvSpPr>
          <p:cNvPr id="2" name="Slide Number Placeholder 1"/>
          <p:cNvSpPr>
            <a:spLocks noGrp="1"/>
          </p:cNvSpPr>
          <p:nvPr>
            <p:ph type="sldNum" sz="quarter" idx="12"/>
          </p:nvPr>
        </p:nvSpPr>
        <p:spPr/>
        <p:txBody>
          <a:bodyPr/>
          <a:lstStyle/>
          <a:p>
            <a:fld id="{8E0CD886-9A14-4999-B9F4-8C89F26C82C0}" type="slidenum">
              <a:rPr lang="en-ZA" smtClean="0"/>
              <a:t>10</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10</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10</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10</a:t>
            </a:fld>
            <a:endParaRPr lang="en-ZA" dirty="0"/>
          </a:p>
        </p:txBody>
      </p:sp>
      <p:sp>
        <p:nvSpPr>
          <p:cNvPr id="30" name="TextBox 29"/>
          <p:cNvSpPr txBox="1"/>
          <p:nvPr/>
        </p:nvSpPr>
        <p:spPr>
          <a:xfrm>
            <a:off x="98770" y="4017052"/>
            <a:ext cx="4401221" cy="2308324"/>
          </a:xfrm>
          <a:prstGeom prst="rect">
            <a:avLst/>
          </a:prstGeom>
          <a:noFill/>
        </p:spPr>
        <p:txBody>
          <a:bodyPr wrap="square" rtlCol="0">
            <a:spAutoFit/>
          </a:bodyPr>
          <a:lstStyle/>
          <a:p>
            <a:pPr lvl="0" algn="just"/>
            <a:r>
              <a:rPr lang="en-ZA" dirty="0"/>
              <a:t>Growth during the past few years was mainly due to the revised employer filing and employee register process introduced by SARS in 2010. E</a:t>
            </a:r>
            <a:r>
              <a:rPr lang="en-ZA" dirty="0" smtClean="0"/>
              <a:t>mployers </a:t>
            </a:r>
            <a:r>
              <a:rPr lang="en-ZA" dirty="0"/>
              <a:t>to register all individuals and issue them with an IRP5 or IT3(a) certificate regardless of the amount of income </a:t>
            </a:r>
            <a:r>
              <a:rPr lang="en-ZA" dirty="0" smtClean="0"/>
              <a:t>earned.</a:t>
            </a:r>
            <a:endParaRPr lang="en-ZA" dirty="0"/>
          </a:p>
          <a:p>
            <a:endParaRPr lang="en-GB" dirty="0" smtClean="0"/>
          </a:p>
        </p:txBody>
      </p:sp>
      <p:cxnSp>
        <p:nvCxnSpPr>
          <p:cNvPr id="31" name="Straight Connector 30"/>
          <p:cNvCxnSpPr/>
          <p:nvPr/>
        </p:nvCxnSpPr>
        <p:spPr>
          <a:xfrm>
            <a:off x="4658921" y="908720"/>
            <a:ext cx="0" cy="4968552"/>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20668" y="15140"/>
            <a:ext cx="8915102" cy="769441"/>
          </a:xfrm>
          <a:prstGeom prst="rect">
            <a:avLst/>
          </a:prstGeom>
          <a:noFill/>
        </p:spPr>
        <p:txBody>
          <a:bodyPr wrap="square" rtlCol="0">
            <a:spAutoFit/>
          </a:bodyPr>
          <a:lstStyle/>
          <a:p>
            <a:pPr lvl="0" algn="ctr"/>
            <a:r>
              <a:rPr lang="en-ZA" sz="2200" b="1" dirty="0">
                <a:solidFill>
                  <a:srgbClr val="002060"/>
                </a:solidFill>
                <a:latin typeface="+mj-lt"/>
              </a:rPr>
              <a:t>The number of individuals registered for Income Tax continued to increase to 19.1 million on 31 March 2016 from 18.2 million in the previous </a:t>
            </a:r>
            <a:r>
              <a:rPr lang="en-ZA" sz="2200" b="1" dirty="0" smtClean="0">
                <a:solidFill>
                  <a:srgbClr val="002060"/>
                </a:solidFill>
                <a:latin typeface="+mj-lt"/>
              </a:rPr>
              <a:t>year.</a:t>
            </a:r>
            <a:endParaRPr lang="en-ZA" sz="2200" b="1" dirty="0">
              <a:solidFill>
                <a:srgbClr val="002060"/>
              </a:solidFill>
              <a:latin typeface="+mj-lt"/>
            </a:endParaRPr>
          </a:p>
        </p:txBody>
      </p:sp>
      <p:sp>
        <p:nvSpPr>
          <p:cNvPr id="16" name="TextBox 15"/>
          <p:cNvSpPr txBox="1"/>
          <p:nvPr/>
        </p:nvSpPr>
        <p:spPr>
          <a:xfrm>
            <a:off x="6579598" y="1141904"/>
            <a:ext cx="2503559" cy="1754326"/>
          </a:xfrm>
          <a:prstGeom prst="rect">
            <a:avLst/>
          </a:prstGeom>
          <a:noFill/>
        </p:spPr>
        <p:txBody>
          <a:bodyPr wrap="square" rtlCol="0">
            <a:spAutoFit/>
          </a:bodyPr>
          <a:lstStyle/>
          <a:p>
            <a:pPr lvl="0"/>
            <a:r>
              <a:rPr lang="en-ZA" dirty="0"/>
              <a:t>On 31 March 2016 there were 3.3 million registered companies (of which about </a:t>
            </a:r>
            <a:r>
              <a:rPr lang="en-ZA" dirty="0" smtClean="0"/>
              <a:t>900k submit </a:t>
            </a:r>
            <a:r>
              <a:rPr lang="en-ZA" dirty="0"/>
              <a:t>income tax returns) </a:t>
            </a:r>
          </a:p>
        </p:txBody>
      </p:sp>
      <p:sp>
        <p:nvSpPr>
          <p:cNvPr id="23" name="Rectangle 22"/>
          <p:cNvSpPr/>
          <p:nvPr/>
        </p:nvSpPr>
        <p:spPr>
          <a:xfrm>
            <a:off x="6526143" y="4044835"/>
            <a:ext cx="2617857" cy="1477328"/>
          </a:xfrm>
          <a:prstGeom prst="rect">
            <a:avLst/>
          </a:prstGeom>
        </p:spPr>
        <p:txBody>
          <a:bodyPr wrap="square">
            <a:spAutoFit/>
          </a:bodyPr>
          <a:lstStyle/>
          <a:p>
            <a:pPr lvl="0" algn="just"/>
            <a:r>
              <a:rPr lang="en-ZA" dirty="0"/>
              <a:t> On 31 March 2016 there </a:t>
            </a:r>
            <a:r>
              <a:rPr lang="en-ZA" dirty="0" smtClean="0"/>
              <a:t>were 706 </a:t>
            </a:r>
            <a:r>
              <a:rPr lang="en-ZA" dirty="0"/>
              <a:t>874 registered Value-Added Tax (VAT) vendors of which 425 225 (60.2%) were active.</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4" name="Rectangle 3"/>
          <p:cNvSpPr/>
          <p:nvPr/>
        </p:nvSpPr>
        <p:spPr>
          <a:xfrm>
            <a:off x="120115" y="2369427"/>
            <a:ext cx="1260000" cy="51192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t>18.2m</a:t>
            </a:r>
          </a:p>
          <a:p>
            <a:pPr algn="ctr"/>
            <a:r>
              <a:rPr lang="en-ZA" sz="1600" dirty="0" smtClean="0"/>
              <a:t>March 2015</a:t>
            </a:r>
            <a:endParaRPr lang="en-ZA" sz="1600" dirty="0"/>
          </a:p>
        </p:txBody>
      </p:sp>
      <p:sp>
        <p:nvSpPr>
          <p:cNvPr id="26" name="Rectangle 25"/>
          <p:cNvSpPr/>
          <p:nvPr/>
        </p:nvSpPr>
        <p:spPr>
          <a:xfrm>
            <a:off x="3180941" y="2355507"/>
            <a:ext cx="1260000" cy="51192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t>19.1m</a:t>
            </a:r>
          </a:p>
          <a:p>
            <a:pPr algn="ctr"/>
            <a:r>
              <a:rPr lang="en-ZA" sz="1600" dirty="0" smtClean="0"/>
              <a:t>March 2016</a:t>
            </a:r>
            <a:endParaRPr lang="en-ZA" sz="1600" dirty="0"/>
          </a:p>
        </p:txBody>
      </p:sp>
      <p:sp>
        <p:nvSpPr>
          <p:cNvPr id="32" name="TextBox 31"/>
          <p:cNvSpPr txBox="1"/>
          <p:nvPr/>
        </p:nvSpPr>
        <p:spPr>
          <a:xfrm>
            <a:off x="374828" y="890009"/>
            <a:ext cx="4066113" cy="400110"/>
          </a:xfrm>
          <a:prstGeom prst="rect">
            <a:avLst/>
          </a:prstGeom>
          <a:noFill/>
        </p:spPr>
        <p:txBody>
          <a:bodyPr wrap="none" rtlCol="0">
            <a:spAutoFit/>
          </a:bodyPr>
          <a:lstStyle/>
          <a:p>
            <a:r>
              <a:rPr lang="en-ZA" sz="2000" b="1" dirty="0" smtClean="0">
                <a:solidFill>
                  <a:srgbClr val="002060"/>
                </a:solidFill>
              </a:rPr>
              <a:t>Individuals registered for income tax</a:t>
            </a:r>
            <a:endParaRPr lang="en-ZA" sz="2000" b="1" dirty="0">
              <a:solidFill>
                <a:srgbClr val="002060"/>
              </a:solidFill>
            </a:endParaRPr>
          </a:p>
        </p:txBody>
      </p:sp>
      <p:pic>
        <p:nvPicPr>
          <p:cNvPr id="17" name="Picture 16"/>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343320" y="741843"/>
            <a:ext cx="2604943" cy="2604943"/>
          </a:xfrm>
          <a:prstGeom prst="rect">
            <a:avLst/>
          </a:prstGeom>
        </p:spPr>
      </p:pic>
      <p:pic>
        <p:nvPicPr>
          <p:cNvPr id="18" name="Picture 17"/>
          <p:cNvPicPr>
            <a:picLocks noChangeAspect="1"/>
          </p:cNvPicPr>
          <p:nvPr/>
        </p:nvPicPr>
        <p:blipFill rotWithShape="1">
          <a:blip r:embed="rId6" cstate="print">
            <a:duotone>
              <a:schemeClr val="accent1">
                <a:shade val="45000"/>
                <a:satMod val="135000"/>
              </a:schemeClr>
              <a:prstClr val="white"/>
            </a:duotone>
            <a:extLst>
              <a:ext uri="{28A0092B-C50C-407E-A947-70E740481C1C}">
                <a14:useLocalDpi xmlns:a14="http://schemas.microsoft.com/office/drawing/2010/main" val="0"/>
              </a:ext>
            </a:extLst>
          </a:blip>
          <a:srcRect l="11581" t="5431" r="12820" b="5433"/>
          <a:stretch/>
        </p:blipFill>
        <p:spPr>
          <a:xfrm>
            <a:off x="4736573" y="4044744"/>
            <a:ext cx="1843025" cy="1631531"/>
          </a:xfrm>
          <a:prstGeom prst="rect">
            <a:avLst/>
          </a:prstGeom>
        </p:spPr>
      </p:pic>
      <p:sp>
        <p:nvSpPr>
          <p:cNvPr id="3" name="Right Arrow 2"/>
          <p:cNvSpPr/>
          <p:nvPr/>
        </p:nvSpPr>
        <p:spPr>
          <a:xfrm>
            <a:off x="1487775" y="2387720"/>
            <a:ext cx="1584176" cy="47534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509786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11</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11</a:t>
            </a:fld>
            <a:endParaRPr lang="en-ZA" dirty="0"/>
          </a:p>
        </p:txBody>
      </p:sp>
      <p:sp>
        <p:nvSpPr>
          <p:cNvPr id="15" name="TextBox 14"/>
          <p:cNvSpPr txBox="1"/>
          <p:nvPr/>
        </p:nvSpPr>
        <p:spPr>
          <a:xfrm>
            <a:off x="35151" y="-35251"/>
            <a:ext cx="8915102" cy="769441"/>
          </a:xfrm>
          <a:prstGeom prst="rect">
            <a:avLst/>
          </a:prstGeom>
          <a:noFill/>
        </p:spPr>
        <p:txBody>
          <a:bodyPr wrap="square" rtlCol="0">
            <a:spAutoFit/>
          </a:bodyPr>
          <a:lstStyle/>
          <a:p>
            <a:pPr algn="ctr"/>
            <a:r>
              <a:rPr lang="en-ZA" sz="2200" b="1" dirty="0">
                <a:solidFill>
                  <a:srgbClr val="002060"/>
                </a:solidFill>
                <a:latin typeface="+mj-lt"/>
              </a:rPr>
              <a:t>The cost of revenue collections ratio decreased from 0.97% in 2014/15 to 0.96% well within the international benchmark of 1</a:t>
            </a:r>
            <a:r>
              <a:rPr lang="en-ZA" sz="2200" b="1" dirty="0" smtClean="0">
                <a:solidFill>
                  <a:srgbClr val="002060"/>
                </a:solidFill>
                <a:latin typeface="+mj-lt"/>
              </a:rPr>
              <a:t>%.</a:t>
            </a:r>
            <a:endParaRPr lang="en-ZA" sz="2200" b="1" dirty="0">
              <a:solidFill>
                <a:srgbClr val="002060"/>
              </a:solidFill>
              <a:latin typeface="+mj-lt"/>
            </a:endParaRPr>
          </a:p>
        </p:txBody>
      </p:sp>
      <p:sp>
        <p:nvSpPr>
          <p:cNvPr id="16" name="Rectangle 15"/>
          <p:cNvSpPr/>
          <p:nvPr/>
        </p:nvSpPr>
        <p:spPr>
          <a:xfrm>
            <a:off x="39796" y="896719"/>
            <a:ext cx="9026674" cy="1200329"/>
          </a:xfrm>
          <a:prstGeom prst="rect">
            <a:avLst/>
          </a:prstGeom>
        </p:spPr>
        <p:txBody>
          <a:bodyPr wrap="square">
            <a:spAutoFit/>
          </a:bodyPr>
          <a:lstStyle/>
          <a:p>
            <a:pPr marL="285750" indent="-285750" algn="just">
              <a:buFont typeface="Arial" panose="020B0604020202020204" pitchFamily="34" charset="0"/>
              <a:buChar char="•"/>
            </a:pPr>
            <a:r>
              <a:rPr lang="en-ZA" dirty="0"/>
              <a:t>This ratio is calculated by dividing the cost of the internal operations of a revenue authority by the total tax revenue collected. </a:t>
            </a:r>
            <a:endParaRPr lang="en-ZA" dirty="0" smtClean="0"/>
          </a:p>
          <a:p>
            <a:pPr marL="285750" indent="-285750" algn="just">
              <a:buFont typeface="Arial" panose="020B0604020202020204" pitchFamily="34" charset="0"/>
              <a:buChar char="•"/>
            </a:pPr>
            <a:r>
              <a:rPr lang="en-ZA" dirty="0" smtClean="0"/>
              <a:t>SARS</a:t>
            </a:r>
            <a:r>
              <a:rPr lang="en-ZA" dirty="0"/>
              <a:t>’ cost-to-tax-revenue ratio remains in line with the international benchmark of 1%. </a:t>
            </a:r>
          </a:p>
          <a:p>
            <a:pPr algn="just"/>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24" name="TextBox 23"/>
          <p:cNvSpPr txBox="1"/>
          <p:nvPr/>
        </p:nvSpPr>
        <p:spPr>
          <a:xfrm>
            <a:off x="1280575" y="2578221"/>
            <a:ext cx="3808131" cy="1169551"/>
          </a:xfrm>
          <a:prstGeom prst="rect">
            <a:avLst/>
          </a:prstGeom>
          <a:noFill/>
        </p:spPr>
        <p:txBody>
          <a:bodyPr wrap="square" rtlCol="0">
            <a:spAutoFit/>
          </a:bodyPr>
          <a:lstStyle/>
          <a:p>
            <a:r>
              <a:rPr lang="en-ZA" sz="3600" b="1" dirty="0" smtClean="0">
                <a:solidFill>
                  <a:srgbClr val="002060"/>
                </a:solidFill>
              </a:rPr>
              <a:t>SARS</a:t>
            </a:r>
            <a:r>
              <a:rPr lang="en-ZA" sz="7000" b="1" dirty="0" smtClean="0">
                <a:solidFill>
                  <a:srgbClr val="C00000"/>
                </a:solidFill>
              </a:rPr>
              <a:t> 0.96% </a:t>
            </a:r>
          </a:p>
        </p:txBody>
      </p:sp>
      <p:cxnSp>
        <p:nvCxnSpPr>
          <p:cNvPr id="30" name="Straight Connector 29"/>
          <p:cNvCxnSpPr/>
          <p:nvPr/>
        </p:nvCxnSpPr>
        <p:spPr>
          <a:xfrm>
            <a:off x="84820" y="2716268"/>
            <a:ext cx="8676000" cy="0"/>
          </a:xfrm>
          <a:prstGeom prst="line">
            <a:avLst/>
          </a:prstGeom>
          <a:ln w="28575">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562484" y="2102792"/>
            <a:ext cx="5105860" cy="646331"/>
          </a:xfrm>
          <a:prstGeom prst="rect">
            <a:avLst/>
          </a:prstGeom>
          <a:noFill/>
        </p:spPr>
        <p:txBody>
          <a:bodyPr wrap="square" rtlCol="0">
            <a:spAutoFit/>
          </a:bodyPr>
          <a:lstStyle/>
          <a:p>
            <a:r>
              <a:rPr lang="en-ZA" sz="3600" b="1" dirty="0" smtClean="0">
                <a:solidFill>
                  <a:srgbClr val="002060"/>
                </a:solidFill>
              </a:rPr>
              <a:t>International benchmark </a:t>
            </a:r>
            <a:endParaRPr lang="en-ZA" sz="3600" b="1" dirty="0">
              <a:solidFill>
                <a:srgbClr val="002060"/>
              </a:solidFill>
            </a:endParaRPr>
          </a:p>
        </p:txBody>
      </p:sp>
      <p:sp>
        <p:nvSpPr>
          <p:cNvPr id="27" name="TextBox 26"/>
          <p:cNvSpPr txBox="1"/>
          <p:nvPr/>
        </p:nvSpPr>
        <p:spPr>
          <a:xfrm>
            <a:off x="7427452" y="1772816"/>
            <a:ext cx="1522801" cy="1169551"/>
          </a:xfrm>
          <a:prstGeom prst="rect">
            <a:avLst/>
          </a:prstGeom>
          <a:noFill/>
        </p:spPr>
        <p:txBody>
          <a:bodyPr wrap="square" rtlCol="0">
            <a:spAutoFit/>
          </a:bodyPr>
          <a:lstStyle/>
          <a:p>
            <a:r>
              <a:rPr lang="en-ZA" sz="7000" b="1" dirty="0" smtClean="0">
                <a:solidFill>
                  <a:srgbClr val="C00000"/>
                </a:solidFill>
              </a:rPr>
              <a:t>1% </a:t>
            </a:r>
          </a:p>
        </p:txBody>
      </p:sp>
      <p:pic>
        <p:nvPicPr>
          <p:cNvPr id="5" name="Picture 4"/>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2101" y="2766699"/>
            <a:ext cx="969800" cy="1015738"/>
          </a:xfrm>
          <a:prstGeom prst="rect">
            <a:avLst/>
          </a:prstGeom>
        </p:spPr>
      </p:pic>
      <p:sp>
        <p:nvSpPr>
          <p:cNvPr id="29" name="Rectangle 28"/>
          <p:cNvSpPr/>
          <p:nvPr/>
        </p:nvSpPr>
        <p:spPr>
          <a:xfrm>
            <a:off x="35151" y="3870338"/>
            <a:ext cx="9031319" cy="646331"/>
          </a:xfrm>
          <a:prstGeom prst="rect">
            <a:avLst/>
          </a:prstGeom>
        </p:spPr>
        <p:txBody>
          <a:bodyPr wrap="square">
            <a:spAutoFit/>
          </a:bodyPr>
          <a:lstStyle/>
          <a:p>
            <a:pPr marL="285750" indent="-285750" algn="just">
              <a:buFont typeface="Arial" panose="020B0604020202020204" pitchFamily="34" charset="0"/>
              <a:buChar char="•"/>
            </a:pPr>
            <a:r>
              <a:rPr lang="en-ZA" dirty="0" smtClean="0"/>
              <a:t>This </a:t>
            </a:r>
            <a:r>
              <a:rPr lang="en-ZA" dirty="0"/>
              <a:t>indicates that SARS has contained operational costs while also increasing the amount of revenue it has collected </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3" name="Rectangle 2"/>
          <p:cNvSpPr/>
          <p:nvPr/>
        </p:nvSpPr>
        <p:spPr>
          <a:xfrm>
            <a:off x="59693" y="4468819"/>
            <a:ext cx="8777708" cy="923330"/>
          </a:xfrm>
          <a:prstGeom prst="rect">
            <a:avLst/>
          </a:prstGeom>
        </p:spPr>
        <p:txBody>
          <a:bodyPr wrap="square">
            <a:spAutoFit/>
          </a:bodyPr>
          <a:lstStyle/>
          <a:p>
            <a:pPr marL="285750" indent="-285750" algn="just">
              <a:buFont typeface="Arial" panose="020B0604020202020204" pitchFamily="34" charset="0"/>
              <a:buChar char="•"/>
            </a:pPr>
            <a:r>
              <a:rPr lang="en-ZA" dirty="0"/>
              <a:t>C</a:t>
            </a:r>
            <a:r>
              <a:rPr lang="en-ZA" dirty="0" smtClean="0"/>
              <a:t>ost-to-tax-revenue </a:t>
            </a:r>
            <a:r>
              <a:rPr lang="en-ZA" dirty="0"/>
              <a:t>ratio does not take into account collections of non-tax revenue on behalf of </a:t>
            </a:r>
            <a:r>
              <a:rPr lang="en-ZA" dirty="0" smtClean="0"/>
              <a:t>other institutions</a:t>
            </a:r>
            <a:r>
              <a:rPr lang="en-ZA" dirty="0"/>
              <a:t>. Such revenue includes RAF levies and UIF contributions as well as MPRR collections.</a:t>
            </a:r>
          </a:p>
        </p:txBody>
      </p:sp>
      <p:sp>
        <p:nvSpPr>
          <p:cNvPr id="4" name="Rectangle 3"/>
          <p:cNvSpPr/>
          <p:nvPr/>
        </p:nvSpPr>
        <p:spPr>
          <a:xfrm>
            <a:off x="65795" y="5309454"/>
            <a:ext cx="9000675" cy="646331"/>
          </a:xfrm>
          <a:prstGeom prst="rect">
            <a:avLst/>
          </a:prstGeom>
        </p:spPr>
        <p:txBody>
          <a:bodyPr wrap="square">
            <a:spAutoFit/>
          </a:bodyPr>
          <a:lstStyle/>
          <a:p>
            <a:pPr marL="285750" indent="-285750" algn="just">
              <a:buFont typeface="Arial" panose="020B0604020202020204" pitchFamily="34" charset="0"/>
              <a:buChar char="•"/>
            </a:pPr>
            <a:r>
              <a:rPr lang="en-ZA" dirty="0"/>
              <a:t>If administered revenue, instead of tax </a:t>
            </a:r>
            <a:r>
              <a:rPr lang="en-ZA" dirty="0" smtClean="0"/>
              <a:t>revenue, is </a:t>
            </a:r>
            <a:r>
              <a:rPr lang="en-ZA" dirty="0"/>
              <a:t>used to calculate South Africa’s cost of revenue, the 2015/16 ratio drops from 0.96% to 0.92%.</a:t>
            </a:r>
          </a:p>
        </p:txBody>
      </p:sp>
    </p:spTree>
    <p:extLst>
      <p:ext uri="{BB962C8B-B14F-4D97-AF65-F5344CB8AC3E}">
        <p14:creationId xmlns:p14="http://schemas.microsoft.com/office/powerpoint/2010/main" val="3445264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12</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12</a:t>
            </a:fld>
            <a:endParaRPr lang="en-ZA" dirty="0"/>
          </a:p>
        </p:txBody>
      </p:sp>
      <p:sp>
        <p:nvSpPr>
          <p:cNvPr id="15" name="TextBox 14"/>
          <p:cNvSpPr txBox="1">
            <a:spLocks noChangeArrowheads="1"/>
          </p:cNvSpPr>
          <p:nvPr/>
        </p:nvSpPr>
        <p:spPr bwMode="auto">
          <a:xfrm>
            <a:off x="593304"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a:solidFill>
                  <a:schemeClr val="bg1"/>
                </a:solidFill>
                <a:latin typeface="Calibri" pitchFamily="34" charset="0"/>
              </a:rPr>
              <a:t>Highlights:</a:t>
            </a:r>
          </a:p>
          <a:p>
            <a:pPr marL="0" lvl="1" algn="ctr">
              <a:tabLst>
                <a:tab pos="355600" algn="l"/>
              </a:tabLst>
            </a:pPr>
            <a:r>
              <a:rPr lang="en-ZA" sz="4400" b="1" dirty="0">
                <a:solidFill>
                  <a:schemeClr val="bg1"/>
                </a:solidFill>
                <a:latin typeface="Calibri" pitchFamily="34" charset="0"/>
              </a:rPr>
              <a:t>Chapter </a:t>
            </a:r>
            <a:r>
              <a:rPr lang="en-ZA" sz="4400" b="1" dirty="0" smtClean="0">
                <a:solidFill>
                  <a:schemeClr val="bg1"/>
                </a:solidFill>
                <a:latin typeface="Calibri" pitchFamily="34" charset="0"/>
              </a:rPr>
              <a:t>2</a:t>
            </a:r>
            <a:endParaRPr lang="en-ZA" sz="4400" b="1" dirty="0">
              <a:solidFill>
                <a:schemeClr val="bg1"/>
              </a:solidFill>
              <a:latin typeface="Calibri" pitchFamily="34" charset="0"/>
            </a:endParaRPr>
          </a:p>
          <a:p>
            <a:pPr marL="0" lvl="1" algn="ctr">
              <a:tabLst>
                <a:tab pos="355600" algn="l"/>
              </a:tabLst>
            </a:pPr>
            <a:r>
              <a:rPr lang="en-ZA" sz="4400" b="1" dirty="0" smtClean="0">
                <a:solidFill>
                  <a:schemeClr val="bg1"/>
                </a:solidFill>
                <a:latin typeface="Calibri" pitchFamily="34" charset="0"/>
              </a:rPr>
              <a:t>Personal Income Tax</a:t>
            </a:r>
          </a:p>
        </p:txBody>
      </p:sp>
    </p:spTree>
    <p:extLst>
      <p:ext uri="{BB962C8B-B14F-4D97-AF65-F5344CB8AC3E}">
        <p14:creationId xmlns:p14="http://schemas.microsoft.com/office/powerpoint/2010/main" val="3370584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13</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13</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13</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13</a:t>
            </a:fld>
            <a:endParaRPr lang="en-ZA" dirty="0"/>
          </a:p>
        </p:txBody>
      </p:sp>
      <p:sp>
        <p:nvSpPr>
          <p:cNvPr id="28" name="TextBox 27"/>
          <p:cNvSpPr txBox="1"/>
          <p:nvPr/>
        </p:nvSpPr>
        <p:spPr>
          <a:xfrm>
            <a:off x="0" y="15140"/>
            <a:ext cx="9144000" cy="769441"/>
          </a:xfrm>
          <a:prstGeom prst="rect">
            <a:avLst/>
          </a:prstGeom>
          <a:noFill/>
        </p:spPr>
        <p:txBody>
          <a:bodyPr wrap="square" rtlCol="0">
            <a:spAutoFit/>
          </a:bodyPr>
          <a:lstStyle/>
          <a:p>
            <a:pPr algn="ctr"/>
            <a:r>
              <a:rPr lang="en-GB" sz="2200" b="1" dirty="0">
                <a:solidFill>
                  <a:srgbClr val="002060"/>
                </a:solidFill>
                <a:latin typeface="+mj-lt"/>
              </a:rPr>
              <a:t>By 31 March 2015, the PIT register had grown year on year by 8.4%, compared with the previous year, to 18.2 million individuals.</a:t>
            </a:r>
            <a:endParaRPr lang="en-ZA" sz="2200" b="1" dirty="0">
              <a:solidFill>
                <a:srgbClr val="002060"/>
              </a:solidFill>
              <a:latin typeface="+mj-lt"/>
            </a:endParaRPr>
          </a:p>
        </p:txBody>
      </p:sp>
      <p:sp>
        <p:nvSpPr>
          <p:cNvPr id="7" name="Rectangle 6"/>
          <p:cNvSpPr/>
          <p:nvPr/>
        </p:nvSpPr>
        <p:spPr>
          <a:xfrm>
            <a:off x="276595" y="1268668"/>
            <a:ext cx="1656184" cy="42261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800" b="1" dirty="0" smtClean="0">
                <a:solidFill>
                  <a:srgbClr val="C00000"/>
                </a:solidFill>
                <a:latin typeface="Aharoni" panose="02010803020104030203" pitchFamily="2" charset="-79"/>
                <a:cs typeface="Aharoni" panose="02010803020104030203" pitchFamily="2" charset="-79"/>
              </a:rPr>
              <a:t>BUDGET</a:t>
            </a:r>
            <a:endParaRPr lang="en-ZA" sz="2800" b="1" dirty="0">
              <a:solidFill>
                <a:srgbClr val="C00000"/>
              </a:solidFill>
              <a:latin typeface="Aharoni" panose="02010803020104030203" pitchFamily="2" charset="-79"/>
              <a:cs typeface="Aharoni" panose="02010803020104030203" pitchFamily="2" charset="-79"/>
            </a:endParaRPr>
          </a:p>
        </p:txBody>
      </p:sp>
      <p:sp>
        <p:nvSpPr>
          <p:cNvPr id="33" name="TextBox 32"/>
          <p:cNvSpPr txBox="1"/>
          <p:nvPr/>
        </p:nvSpPr>
        <p:spPr>
          <a:xfrm>
            <a:off x="2317265" y="873504"/>
            <a:ext cx="1867153" cy="2031325"/>
          </a:xfrm>
          <a:prstGeom prst="rect">
            <a:avLst/>
          </a:prstGeom>
          <a:noFill/>
        </p:spPr>
        <p:txBody>
          <a:bodyPr wrap="square" rtlCol="0">
            <a:spAutoFit/>
          </a:bodyPr>
          <a:lstStyle/>
          <a:p>
            <a:r>
              <a:rPr lang="en-GB" dirty="0"/>
              <a:t>For the 2015 tax year:</a:t>
            </a:r>
            <a:endParaRPr lang="en-ZA" dirty="0"/>
          </a:p>
          <a:p>
            <a:r>
              <a:rPr lang="en-GB" dirty="0"/>
              <a:t>The Budget presented in February 2014 included:</a:t>
            </a:r>
            <a:endParaRPr lang="en-ZA" dirty="0"/>
          </a:p>
          <a:p>
            <a:pPr lvl="0"/>
            <a:endParaRPr lang="en-ZA" dirty="0"/>
          </a:p>
        </p:txBody>
      </p:sp>
      <p:pic>
        <p:nvPicPr>
          <p:cNvPr id="17" name="Picture 16"/>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16923" y="940646"/>
            <a:ext cx="420638" cy="420638"/>
          </a:xfrm>
          <a:prstGeom prst="rect">
            <a:avLst/>
          </a:prstGeom>
        </p:spPr>
      </p:pic>
      <p:sp>
        <p:nvSpPr>
          <p:cNvPr id="34" name="TextBox 33"/>
          <p:cNvSpPr txBox="1"/>
          <p:nvPr/>
        </p:nvSpPr>
        <p:spPr>
          <a:xfrm>
            <a:off x="4953391" y="892785"/>
            <a:ext cx="3848252" cy="584775"/>
          </a:xfrm>
          <a:prstGeom prst="rect">
            <a:avLst/>
          </a:prstGeom>
          <a:noFill/>
        </p:spPr>
        <p:txBody>
          <a:bodyPr wrap="square" rtlCol="0">
            <a:spAutoFit/>
          </a:bodyPr>
          <a:lstStyle/>
          <a:p>
            <a:r>
              <a:rPr lang="en-GB" sz="1600" dirty="0"/>
              <a:t>An increase in the threshold for the top PIT bracket to R673 </a:t>
            </a:r>
            <a:r>
              <a:rPr lang="en-GB" sz="1600" dirty="0" smtClean="0"/>
              <a:t>100</a:t>
            </a:r>
            <a:endParaRPr lang="en-ZA" sz="1600" dirty="0"/>
          </a:p>
        </p:txBody>
      </p:sp>
      <p:pic>
        <p:nvPicPr>
          <p:cNvPr id="35" name="Picture 34"/>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10974" y="1496194"/>
            <a:ext cx="420638" cy="420638"/>
          </a:xfrm>
          <a:prstGeom prst="rect">
            <a:avLst/>
          </a:prstGeom>
        </p:spPr>
      </p:pic>
      <p:sp>
        <p:nvSpPr>
          <p:cNvPr id="36" name="TextBox 35"/>
          <p:cNvSpPr txBox="1"/>
          <p:nvPr/>
        </p:nvSpPr>
        <p:spPr>
          <a:xfrm>
            <a:off x="4951450" y="1415973"/>
            <a:ext cx="3848252" cy="1077218"/>
          </a:xfrm>
          <a:prstGeom prst="rect">
            <a:avLst/>
          </a:prstGeom>
          <a:noFill/>
        </p:spPr>
        <p:txBody>
          <a:bodyPr wrap="square" rtlCol="0">
            <a:spAutoFit/>
          </a:bodyPr>
          <a:lstStyle/>
          <a:p>
            <a:r>
              <a:rPr lang="en-GB" sz="1600" dirty="0"/>
              <a:t>Increases in the primary, secondary and tertiary rebates to R12 726, R7 110 and R2 367 respectively. </a:t>
            </a:r>
            <a:r>
              <a:rPr lang="en-GB" sz="1600" dirty="0" smtClean="0"/>
              <a:t>This increased the tax thresholds for taxpayers to:</a:t>
            </a:r>
            <a:endParaRPr lang="en-ZA" sz="1400" dirty="0"/>
          </a:p>
        </p:txBody>
      </p:sp>
      <p:cxnSp>
        <p:nvCxnSpPr>
          <p:cNvPr id="37" name="Straight Connector 36"/>
          <p:cNvCxnSpPr/>
          <p:nvPr/>
        </p:nvCxnSpPr>
        <p:spPr>
          <a:xfrm>
            <a:off x="35496" y="4221088"/>
            <a:ext cx="9072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49471" y="2495064"/>
            <a:ext cx="5041392" cy="1621536"/>
          </a:xfrm>
          <a:prstGeom prst="rect">
            <a:avLst/>
          </a:prstGeom>
        </p:spPr>
      </p:pic>
      <p:pic>
        <p:nvPicPr>
          <p:cNvPr id="38" name="Picture 37"/>
          <p:cNvPicPr>
            <a:picLocks noChangeAspect="1"/>
          </p:cNvPicPr>
          <p:nvPr/>
        </p:nvPicPr>
        <p:blipFill rotWithShape="1">
          <a:blip r:embed="rId6">
            <a:duotone>
              <a:schemeClr val="accent1">
                <a:shade val="45000"/>
                <a:satMod val="135000"/>
              </a:schemeClr>
              <a:prstClr val="white"/>
            </a:duotone>
            <a:extLst>
              <a:ext uri="{28A0092B-C50C-407E-A947-70E740481C1C}">
                <a14:useLocalDpi xmlns:a14="http://schemas.microsoft.com/office/drawing/2010/main" val="0"/>
              </a:ext>
            </a:extLst>
          </a:blip>
          <a:srcRect l="87462" t="29750" b="40796"/>
          <a:stretch/>
        </p:blipFill>
        <p:spPr>
          <a:xfrm>
            <a:off x="6223400" y="2585773"/>
            <a:ext cx="796872" cy="1029600"/>
          </a:xfrm>
          <a:prstGeom prst="rect">
            <a:avLst/>
          </a:prstGeom>
        </p:spPr>
      </p:pic>
      <p:pic>
        <p:nvPicPr>
          <p:cNvPr id="39" name="Picture 38"/>
          <p:cNvPicPr>
            <a:picLocks noChangeAspect="1"/>
          </p:cNvPicPr>
          <p:nvPr/>
        </p:nvPicPr>
        <p:blipFill rotWithShape="1">
          <a:blip r:embed="rId6">
            <a:duotone>
              <a:schemeClr val="accent1">
                <a:shade val="45000"/>
                <a:satMod val="135000"/>
              </a:schemeClr>
              <a:prstClr val="white"/>
            </a:duotone>
            <a:extLst>
              <a:ext uri="{28A0092B-C50C-407E-A947-70E740481C1C}">
                <a14:useLocalDpi xmlns:a14="http://schemas.microsoft.com/office/drawing/2010/main" val="0"/>
              </a:ext>
            </a:extLst>
          </a:blip>
          <a:srcRect l="87462" t="70250"/>
          <a:stretch/>
        </p:blipFill>
        <p:spPr>
          <a:xfrm>
            <a:off x="8010762" y="2564904"/>
            <a:ext cx="788940" cy="1029600"/>
          </a:xfrm>
          <a:prstGeom prst="rect">
            <a:avLst/>
          </a:prstGeom>
        </p:spPr>
      </p:pic>
      <p:pic>
        <p:nvPicPr>
          <p:cNvPr id="40" name="Picture 39"/>
          <p:cNvPicPr>
            <a:picLocks noChangeAspect="1"/>
          </p:cNvPicPr>
          <p:nvPr/>
        </p:nvPicPr>
        <p:blipFill rotWithShape="1">
          <a:blip r:embed="rId6">
            <a:duotone>
              <a:schemeClr val="accent1">
                <a:shade val="45000"/>
                <a:satMod val="135000"/>
              </a:schemeClr>
              <a:prstClr val="white"/>
            </a:duotone>
            <a:extLst>
              <a:ext uri="{28A0092B-C50C-407E-A947-70E740481C1C}">
                <a14:useLocalDpi xmlns:a14="http://schemas.microsoft.com/office/drawing/2010/main" val="0"/>
              </a:ext>
            </a:extLst>
          </a:blip>
          <a:srcRect l="74300" t="68409" r="13550"/>
          <a:stretch/>
        </p:blipFill>
        <p:spPr>
          <a:xfrm>
            <a:off x="4510974" y="2588477"/>
            <a:ext cx="720508" cy="1030379"/>
          </a:xfrm>
          <a:prstGeom prst="rect">
            <a:avLst/>
          </a:prstGeom>
        </p:spPr>
      </p:pic>
      <p:sp>
        <p:nvSpPr>
          <p:cNvPr id="41" name="TextBox 40"/>
          <p:cNvSpPr txBox="1"/>
          <p:nvPr/>
        </p:nvSpPr>
        <p:spPr>
          <a:xfrm>
            <a:off x="4067945" y="3566218"/>
            <a:ext cx="1656184" cy="523220"/>
          </a:xfrm>
          <a:prstGeom prst="rect">
            <a:avLst/>
          </a:prstGeom>
          <a:noFill/>
        </p:spPr>
        <p:txBody>
          <a:bodyPr wrap="square" rtlCol="0">
            <a:spAutoFit/>
          </a:bodyPr>
          <a:lstStyle/>
          <a:p>
            <a:pPr lvl="0" algn="ctr"/>
            <a:r>
              <a:rPr lang="en-ZA" sz="1400" dirty="0" smtClean="0">
                <a:solidFill>
                  <a:schemeClr val="bg1"/>
                </a:solidFill>
              </a:rPr>
              <a:t>Below the age of 65</a:t>
            </a:r>
          </a:p>
          <a:p>
            <a:pPr lvl="0" algn="ctr"/>
            <a:r>
              <a:rPr lang="en-ZA" sz="1400" dirty="0" smtClean="0">
                <a:solidFill>
                  <a:schemeClr val="bg1"/>
                </a:solidFill>
              </a:rPr>
              <a:t>R70 700 </a:t>
            </a:r>
            <a:endParaRPr lang="en-ZA" sz="1400" dirty="0">
              <a:solidFill>
                <a:schemeClr val="bg1"/>
              </a:solidFill>
            </a:endParaRPr>
          </a:p>
        </p:txBody>
      </p:sp>
      <p:sp>
        <p:nvSpPr>
          <p:cNvPr id="42" name="TextBox 41"/>
          <p:cNvSpPr txBox="1"/>
          <p:nvPr/>
        </p:nvSpPr>
        <p:spPr>
          <a:xfrm>
            <a:off x="5793744" y="3566218"/>
            <a:ext cx="1656184" cy="523220"/>
          </a:xfrm>
          <a:prstGeom prst="rect">
            <a:avLst/>
          </a:prstGeom>
          <a:noFill/>
        </p:spPr>
        <p:txBody>
          <a:bodyPr wrap="square" rtlCol="0">
            <a:spAutoFit/>
          </a:bodyPr>
          <a:lstStyle/>
          <a:p>
            <a:pPr lvl="0" algn="ctr"/>
            <a:r>
              <a:rPr lang="en-ZA" sz="1400" dirty="0" smtClean="0">
                <a:solidFill>
                  <a:schemeClr val="bg1"/>
                </a:solidFill>
              </a:rPr>
              <a:t>65-74 years</a:t>
            </a:r>
          </a:p>
          <a:p>
            <a:pPr lvl="0" algn="ctr"/>
            <a:r>
              <a:rPr lang="en-ZA" sz="1400" dirty="0" smtClean="0">
                <a:solidFill>
                  <a:schemeClr val="bg1"/>
                </a:solidFill>
              </a:rPr>
              <a:t>R110 200</a:t>
            </a:r>
            <a:endParaRPr lang="en-ZA" sz="1400" dirty="0">
              <a:solidFill>
                <a:schemeClr val="bg1"/>
              </a:solidFill>
            </a:endParaRPr>
          </a:p>
        </p:txBody>
      </p:sp>
      <p:sp>
        <p:nvSpPr>
          <p:cNvPr id="43" name="TextBox 42"/>
          <p:cNvSpPr txBox="1"/>
          <p:nvPr/>
        </p:nvSpPr>
        <p:spPr>
          <a:xfrm>
            <a:off x="7577140" y="3566218"/>
            <a:ext cx="1656184" cy="523220"/>
          </a:xfrm>
          <a:prstGeom prst="rect">
            <a:avLst/>
          </a:prstGeom>
          <a:noFill/>
        </p:spPr>
        <p:txBody>
          <a:bodyPr wrap="square" rtlCol="0">
            <a:spAutoFit/>
          </a:bodyPr>
          <a:lstStyle/>
          <a:p>
            <a:pPr lvl="0" algn="ctr"/>
            <a:r>
              <a:rPr lang="en-ZA" sz="1400" dirty="0" smtClean="0">
                <a:solidFill>
                  <a:schemeClr val="bg1"/>
                </a:solidFill>
              </a:rPr>
              <a:t>75+ years</a:t>
            </a:r>
          </a:p>
          <a:p>
            <a:pPr lvl="0" algn="ctr"/>
            <a:r>
              <a:rPr lang="en-ZA" sz="1400" dirty="0" smtClean="0">
                <a:solidFill>
                  <a:schemeClr val="bg1"/>
                </a:solidFill>
              </a:rPr>
              <a:t>R123 350</a:t>
            </a:r>
            <a:endParaRPr lang="en-ZA" sz="1400" dirty="0">
              <a:solidFill>
                <a:schemeClr val="bg1"/>
              </a:solidFill>
            </a:endParaRPr>
          </a:p>
        </p:txBody>
      </p:sp>
      <p:sp>
        <p:nvSpPr>
          <p:cNvPr id="48" name="TextBox 47"/>
          <p:cNvSpPr txBox="1"/>
          <p:nvPr/>
        </p:nvSpPr>
        <p:spPr>
          <a:xfrm>
            <a:off x="1588044" y="4735793"/>
            <a:ext cx="1867153" cy="923330"/>
          </a:xfrm>
          <a:prstGeom prst="rect">
            <a:avLst/>
          </a:prstGeom>
          <a:noFill/>
        </p:spPr>
        <p:txBody>
          <a:bodyPr wrap="square" rtlCol="0">
            <a:spAutoFit/>
          </a:bodyPr>
          <a:lstStyle/>
          <a:p>
            <a:pPr lvl="0"/>
            <a:r>
              <a:rPr lang="en-GB" dirty="0"/>
              <a:t>17. 5 million employees’ tax certificates </a:t>
            </a:r>
            <a:endParaRPr lang="en-ZA" dirty="0"/>
          </a:p>
        </p:txBody>
      </p:sp>
      <p:sp>
        <p:nvSpPr>
          <p:cNvPr id="50" name="Rectangle 49"/>
          <p:cNvSpPr/>
          <p:nvPr/>
        </p:nvSpPr>
        <p:spPr>
          <a:xfrm>
            <a:off x="3635612" y="4590635"/>
            <a:ext cx="1296000" cy="3747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000" b="1" dirty="0" smtClean="0">
                <a:solidFill>
                  <a:srgbClr val="C00000"/>
                </a:solidFill>
                <a:latin typeface="Aharoni" panose="02010803020104030203" pitchFamily="2" charset="-79"/>
                <a:cs typeface="Aharoni" panose="02010803020104030203" pitchFamily="2" charset="-79"/>
              </a:rPr>
              <a:t>Linked to</a:t>
            </a:r>
            <a:endParaRPr lang="en-ZA" sz="2000" b="1" dirty="0">
              <a:solidFill>
                <a:srgbClr val="C00000"/>
              </a:solidFill>
              <a:latin typeface="Aharoni" panose="02010803020104030203" pitchFamily="2" charset="-79"/>
              <a:cs typeface="Aharoni" panose="02010803020104030203" pitchFamily="2" charset="-79"/>
            </a:endParaRPr>
          </a:p>
        </p:txBody>
      </p:sp>
      <p:pic>
        <p:nvPicPr>
          <p:cNvPr id="51" name="Picture 50"/>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947917" y="4330948"/>
            <a:ext cx="2851785" cy="1659659"/>
          </a:xfrm>
          <a:prstGeom prst="rect">
            <a:avLst/>
          </a:prstGeom>
        </p:spPr>
      </p:pic>
      <p:sp>
        <p:nvSpPr>
          <p:cNvPr id="52" name="Rectangle 51"/>
          <p:cNvSpPr/>
          <p:nvPr/>
        </p:nvSpPr>
        <p:spPr>
          <a:xfrm>
            <a:off x="6012160" y="4962266"/>
            <a:ext cx="2738883" cy="374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000" b="1" dirty="0" smtClean="0">
                <a:solidFill>
                  <a:srgbClr val="C00000"/>
                </a:solidFill>
                <a:latin typeface="Arial Black" panose="020B0A04020102020204" pitchFamily="34" charset="0"/>
                <a:cs typeface="Aharoni" panose="02010803020104030203" pitchFamily="2" charset="-79"/>
              </a:rPr>
              <a:t>13.4m individuals</a:t>
            </a:r>
            <a:endParaRPr lang="en-ZA" sz="2000" b="1" dirty="0">
              <a:solidFill>
                <a:srgbClr val="C00000"/>
              </a:solidFill>
              <a:latin typeface="Arial Black" panose="020B0A04020102020204" pitchFamily="34" charset="0"/>
              <a:cs typeface="Aharoni" panose="02010803020104030203" pitchFamily="2" charset="-79"/>
            </a:endParaRPr>
          </a:p>
        </p:txBody>
      </p:sp>
      <p:pic>
        <p:nvPicPr>
          <p:cNvPr id="4" name="Picture 3"/>
          <p:cNvPicPr>
            <a:picLocks noChangeAspect="1"/>
          </p:cNvPicPr>
          <p:nvPr/>
        </p:nvPicPr>
        <p:blipFill rotWithShape="1">
          <a:blip r:embed="rId8">
            <a:duotone>
              <a:prstClr val="black"/>
              <a:schemeClr val="accent1">
                <a:tint val="45000"/>
                <a:satMod val="400000"/>
              </a:schemeClr>
            </a:duotone>
            <a:extLst>
              <a:ext uri="{28A0092B-C50C-407E-A947-70E740481C1C}">
                <a14:useLocalDpi xmlns:a14="http://schemas.microsoft.com/office/drawing/2010/main" val="0"/>
              </a:ext>
            </a:extLst>
          </a:blip>
          <a:srcRect l="10012" r="10255"/>
          <a:stretch/>
        </p:blipFill>
        <p:spPr>
          <a:xfrm>
            <a:off x="35496" y="869022"/>
            <a:ext cx="2160240" cy="2709333"/>
          </a:xfrm>
          <a:prstGeom prst="rect">
            <a:avLst/>
          </a:prstGeom>
        </p:spPr>
      </p:pic>
      <p:sp>
        <p:nvSpPr>
          <p:cNvPr id="44" name="Up Arrow 43"/>
          <p:cNvSpPr/>
          <p:nvPr/>
        </p:nvSpPr>
        <p:spPr>
          <a:xfrm rot="5400000">
            <a:off x="3946601" y="4188554"/>
            <a:ext cx="1278730" cy="2069156"/>
          </a:xfrm>
          <a:prstGeom prst="upArrow">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bg1"/>
              </a:solidFill>
            </a:endParaRPr>
          </a:p>
        </p:txBody>
      </p:sp>
      <p:pic>
        <p:nvPicPr>
          <p:cNvPr id="53" name="Picture 52"/>
          <p:cNvPicPr>
            <a:picLocks noChangeAspect="1"/>
          </p:cNvPicPr>
          <p:nvPr/>
        </p:nvPicPr>
        <p:blipFill rotWithShape="1">
          <a:blip r:embed="rId9">
            <a:duotone>
              <a:schemeClr val="accent1">
                <a:shade val="45000"/>
                <a:satMod val="135000"/>
              </a:schemeClr>
              <a:prstClr val="white"/>
            </a:duotone>
            <a:extLst>
              <a:ext uri="{28A0092B-C50C-407E-A947-70E740481C1C}">
                <a14:useLocalDpi xmlns:a14="http://schemas.microsoft.com/office/drawing/2010/main" val="0"/>
              </a:ext>
            </a:extLst>
          </a:blip>
          <a:srcRect l="8716" r="2149"/>
          <a:stretch/>
        </p:blipFill>
        <p:spPr>
          <a:xfrm>
            <a:off x="160995" y="4329227"/>
            <a:ext cx="1476233" cy="1639622"/>
          </a:xfrm>
          <a:prstGeom prst="rect">
            <a:avLst/>
          </a:prstGeom>
        </p:spPr>
      </p:pic>
      <p:sp>
        <p:nvSpPr>
          <p:cNvPr id="47" name="Rectangle 46"/>
          <p:cNvSpPr/>
          <p:nvPr/>
        </p:nvSpPr>
        <p:spPr>
          <a:xfrm>
            <a:off x="257216" y="4442911"/>
            <a:ext cx="756000" cy="3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400" b="1" dirty="0" smtClean="0">
                <a:solidFill>
                  <a:srgbClr val="C00000"/>
                </a:solidFill>
                <a:latin typeface="Arial Black" panose="020B0A04020102020204" pitchFamily="34" charset="0"/>
                <a:cs typeface="Aharoni" panose="02010803020104030203" pitchFamily="2" charset="-79"/>
              </a:rPr>
              <a:t>IRP5</a:t>
            </a:r>
            <a:endParaRPr lang="en-ZA" sz="1400" b="1" dirty="0">
              <a:solidFill>
                <a:srgbClr val="C00000"/>
              </a:solidFill>
              <a:latin typeface="Arial Black" panose="020B0A04020102020204" pitchFamily="34" charset="0"/>
              <a:cs typeface="Aharoni" panose="02010803020104030203" pitchFamily="2" charset="-79"/>
            </a:endParaRPr>
          </a:p>
        </p:txBody>
      </p:sp>
    </p:spTree>
    <p:extLst>
      <p:ext uri="{BB962C8B-B14F-4D97-AF65-F5344CB8AC3E}">
        <p14:creationId xmlns:p14="http://schemas.microsoft.com/office/powerpoint/2010/main" val="2309346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14</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14</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14</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14</a:t>
            </a:fld>
            <a:endParaRPr lang="en-ZA" dirty="0"/>
          </a:p>
        </p:txBody>
      </p:sp>
      <p:sp>
        <p:nvSpPr>
          <p:cNvPr id="29" name="TextBox 28"/>
          <p:cNvSpPr txBox="1"/>
          <p:nvPr/>
        </p:nvSpPr>
        <p:spPr>
          <a:xfrm>
            <a:off x="120668" y="15140"/>
            <a:ext cx="8915102" cy="769441"/>
          </a:xfrm>
          <a:prstGeom prst="rect">
            <a:avLst/>
          </a:prstGeom>
          <a:noFill/>
        </p:spPr>
        <p:txBody>
          <a:bodyPr wrap="square" rtlCol="0">
            <a:spAutoFit/>
          </a:bodyPr>
          <a:lstStyle/>
          <a:p>
            <a:pPr lvl="0" algn="ctr"/>
            <a:r>
              <a:rPr lang="en-GB" sz="2200" b="1" dirty="0">
                <a:solidFill>
                  <a:srgbClr val="002060"/>
                </a:solidFill>
                <a:latin typeface="+mj-lt"/>
              </a:rPr>
              <a:t>Of the 6 662 490 taxpayers expected to submit returns for the </a:t>
            </a:r>
            <a:r>
              <a:rPr lang="en-GB" sz="2200" b="1" dirty="0" smtClean="0">
                <a:solidFill>
                  <a:srgbClr val="002060"/>
                </a:solidFill>
                <a:latin typeface="+mj-lt"/>
              </a:rPr>
              <a:t>2015/16 </a:t>
            </a:r>
            <a:r>
              <a:rPr lang="en-GB" sz="2200" b="1" dirty="0">
                <a:solidFill>
                  <a:srgbClr val="002060"/>
                </a:solidFill>
                <a:latin typeface="+mj-lt"/>
              </a:rPr>
              <a:t>tax year, 4 788 334 (71.9%) have been assessed. </a:t>
            </a:r>
            <a:endParaRPr lang="en-ZA" sz="2200" b="1" dirty="0">
              <a:solidFill>
                <a:srgbClr val="002060"/>
              </a:solidFill>
              <a:latin typeface="+mj-lt"/>
            </a:endParaRPr>
          </a:p>
        </p:txBody>
      </p:sp>
      <p:sp>
        <p:nvSpPr>
          <p:cNvPr id="32" name="TextBox 31"/>
          <p:cNvSpPr txBox="1"/>
          <p:nvPr/>
        </p:nvSpPr>
        <p:spPr>
          <a:xfrm>
            <a:off x="5648058" y="921153"/>
            <a:ext cx="3848252" cy="584775"/>
          </a:xfrm>
          <a:prstGeom prst="rect">
            <a:avLst/>
          </a:prstGeom>
          <a:noFill/>
        </p:spPr>
        <p:txBody>
          <a:bodyPr wrap="square" rtlCol="0">
            <a:spAutoFit/>
          </a:bodyPr>
          <a:lstStyle/>
          <a:p>
            <a:pPr marL="0" lvl="1"/>
            <a:r>
              <a:rPr lang="en-GB" sz="1600" dirty="0"/>
              <a:t>1 920 874 (40.1%) of assessed taxpayers were registered in </a:t>
            </a:r>
            <a:r>
              <a:rPr lang="en-GB" sz="1600" dirty="0" smtClean="0"/>
              <a:t>Gauteng</a:t>
            </a:r>
            <a:endParaRPr lang="en-ZA" sz="1600" dirty="0"/>
          </a:p>
        </p:txBody>
      </p:sp>
      <p:sp>
        <p:nvSpPr>
          <p:cNvPr id="35" name="TextBox 34"/>
          <p:cNvSpPr txBox="1"/>
          <p:nvPr/>
        </p:nvSpPr>
        <p:spPr>
          <a:xfrm>
            <a:off x="5648058" y="1547782"/>
            <a:ext cx="3343944" cy="1077218"/>
          </a:xfrm>
          <a:prstGeom prst="rect">
            <a:avLst/>
          </a:prstGeom>
          <a:noFill/>
        </p:spPr>
        <p:txBody>
          <a:bodyPr wrap="square" rtlCol="0">
            <a:spAutoFit/>
          </a:bodyPr>
          <a:lstStyle/>
          <a:p>
            <a:pPr marL="0" lvl="1"/>
            <a:r>
              <a:rPr lang="en-GB" sz="1600" dirty="0"/>
              <a:t>607 092 of assessed taxpayers lived in the Johannesburg Metro and were taxed on an average taxable income of R404 </a:t>
            </a:r>
            <a:r>
              <a:rPr lang="en-GB" sz="1600" dirty="0" smtClean="0"/>
              <a:t>430</a:t>
            </a:r>
            <a:r>
              <a:rPr lang="en-GB" sz="1600" dirty="0"/>
              <a:t>.</a:t>
            </a:r>
            <a:endParaRPr lang="en-ZA" sz="1600" dirty="0"/>
          </a:p>
        </p:txBody>
      </p:sp>
      <p:pic>
        <p:nvPicPr>
          <p:cNvPr id="26" name="Picture 2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620544" y="3210980"/>
            <a:ext cx="3464198" cy="2706624"/>
          </a:xfrm>
          <a:prstGeom prst="rect">
            <a:avLst/>
          </a:prstGeom>
        </p:spPr>
      </p:pic>
      <p:sp>
        <p:nvSpPr>
          <p:cNvPr id="39" name="TextBox 38"/>
          <p:cNvSpPr txBox="1"/>
          <p:nvPr/>
        </p:nvSpPr>
        <p:spPr>
          <a:xfrm>
            <a:off x="5692550" y="5189579"/>
            <a:ext cx="3271545" cy="584775"/>
          </a:xfrm>
          <a:prstGeom prst="rect">
            <a:avLst/>
          </a:prstGeom>
          <a:noFill/>
        </p:spPr>
        <p:txBody>
          <a:bodyPr wrap="square" rtlCol="0">
            <a:spAutoFit/>
          </a:bodyPr>
          <a:lstStyle/>
          <a:p>
            <a:pPr marL="0" lvl="1"/>
            <a:r>
              <a:rPr lang="en-GB" sz="1600" dirty="0">
                <a:solidFill>
                  <a:schemeClr val="bg1"/>
                </a:solidFill>
              </a:rPr>
              <a:t>2 667 054 (55.7%) of assessed taxpayers were </a:t>
            </a:r>
            <a:r>
              <a:rPr lang="en-GB" sz="1600" dirty="0" smtClean="0">
                <a:solidFill>
                  <a:schemeClr val="bg1"/>
                </a:solidFill>
              </a:rPr>
              <a:t>male.</a:t>
            </a:r>
            <a:endParaRPr lang="en-ZA" sz="1600" dirty="0">
              <a:solidFill>
                <a:schemeClr val="bg1"/>
              </a:solidFill>
            </a:endParaRPr>
          </a:p>
        </p:txBody>
      </p:sp>
      <p:pic>
        <p:nvPicPr>
          <p:cNvPr id="31" name="Picture 30"/>
          <p:cNvPicPr>
            <a:picLocks noChangeAspect="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l="74300" t="68409" r="13550"/>
          <a:stretch/>
        </p:blipFill>
        <p:spPr>
          <a:xfrm>
            <a:off x="6875692" y="3258698"/>
            <a:ext cx="888676" cy="1270872"/>
          </a:xfrm>
          <a:prstGeom prst="rect">
            <a:avLst/>
          </a:prstGeom>
          <a:ln>
            <a:solidFill>
              <a:schemeClr val="accent1"/>
            </a:solidFill>
          </a:ln>
        </p:spPr>
      </p:pic>
      <p:sp>
        <p:nvSpPr>
          <p:cNvPr id="37" name="TextBox 36"/>
          <p:cNvSpPr txBox="1"/>
          <p:nvPr/>
        </p:nvSpPr>
        <p:spPr>
          <a:xfrm>
            <a:off x="5692551" y="4492294"/>
            <a:ext cx="3284720" cy="584775"/>
          </a:xfrm>
          <a:prstGeom prst="rect">
            <a:avLst/>
          </a:prstGeom>
          <a:noFill/>
        </p:spPr>
        <p:txBody>
          <a:bodyPr wrap="square" rtlCol="0">
            <a:spAutoFit/>
          </a:bodyPr>
          <a:lstStyle/>
          <a:p>
            <a:pPr marL="0" lvl="1"/>
            <a:r>
              <a:rPr lang="en-GB" sz="1600" dirty="0">
                <a:solidFill>
                  <a:schemeClr val="bg1"/>
                </a:solidFill>
              </a:rPr>
              <a:t>1 292 334 (27.0%) of assessed taxpayers were aged 35 to </a:t>
            </a:r>
            <a:r>
              <a:rPr lang="en-GB" sz="1600" dirty="0" smtClean="0">
                <a:solidFill>
                  <a:schemeClr val="bg1"/>
                </a:solidFill>
              </a:rPr>
              <a:t>44</a:t>
            </a:r>
            <a:endParaRPr lang="en-ZA" sz="1600" dirty="0">
              <a:solidFill>
                <a:schemeClr val="bg1"/>
              </a:solidFill>
            </a:endParaRPr>
          </a:p>
        </p:txBody>
      </p:sp>
      <p:pic>
        <p:nvPicPr>
          <p:cNvPr id="22" name="Picture 21"/>
          <p:cNvPicPr/>
          <p:nvPr/>
        </p:nvPicPr>
        <p:blipFill rotWithShape="1">
          <a:blip r:embed="rId6">
            <a:extLst>
              <a:ext uri="{28A0092B-C50C-407E-A947-70E740481C1C}">
                <a14:useLocalDpi xmlns:a14="http://schemas.microsoft.com/office/drawing/2010/main" val="0"/>
              </a:ext>
            </a:extLst>
          </a:blip>
          <a:srcRect l="11577" t="13139" r="25204" b="6540"/>
          <a:stretch/>
        </p:blipFill>
        <p:spPr bwMode="auto">
          <a:xfrm>
            <a:off x="23240" y="990178"/>
            <a:ext cx="5484863" cy="4086892"/>
          </a:xfrm>
          <a:prstGeom prst="rect">
            <a:avLst/>
          </a:prstGeom>
          <a:noFill/>
          <a:ln>
            <a:noFill/>
          </a:ln>
          <a:extLst>
            <a:ext uri="{53640926-AAD7-44D8-BBD7-CCE9431645EC}">
              <a14:shadowObscured xmlns:a14="http://schemas.microsoft.com/office/drawing/2010/main"/>
            </a:ext>
          </a:extLst>
        </p:spPr>
      </p:pic>
      <p:cxnSp>
        <p:nvCxnSpPr>
          <p:cNvPr id="4" name="Straight Arrow Connector 3"/>
          <p:cNvCxnSpPr/>
          <p:nvPr/>
        </p:nvCxnSpPr>
        <p:spPr>
          <a:xfrm flipV="1">
            <a:off x="3563888" y="1075975"/>
            <a:ext cx="2056656" cy="1291383"/>
          </a:xfrm>
          <a:prstGeom prst="straightConnector1">
            <a:avLst/>
          </a:prstGeom>
          <a:ln w="571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707904" y="1700809"/>
            <a:ext cx="1940154" cy="687402"/>
          </a:xfrm>
          <a:prstGeom prst="straightConnector1">
            <a:avLst/>
          </a:prstGeom>
          <a:ln w="571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9672" y="5261415"/>
            <a:ext cx="5187041" cy="307777"/>
          </a:xfrm>
          <a:prstGeom prst="rect">
            <a:avLst/>
          </a:prstGeom>
          <a:noFill/>
        </p:spPr>
        <p:txBody>
          <a:bodyPr wrap="square" rtlCol="0">
            <a:spAutoFit/>
          </a:bodyPr>
          <a:lstStyle/>
          <a:p>
            <a:r>
              <a:rPr lang="en-ZA" sz="1400" i="1" dirty="0" smtClean="0"/>
              <a:t>Assessed individual taxpayers by province 2015</a:t>
            </a:r>
            <a:endParaRPr lang="en-ZA" sz="1400" i="1" dirty="0"/>
          </a:p>
        </p:txBody>
      </p:sp>
    </p:spTree>
    <p:extLst>
      <p:ext uri="{BB962C8B-B14F-4D97-AF65-F5344CB8AC3E}">
        <p14:creationId xmlns:p14="http://schemas.microsoft.com/office/powerpoint/2010/main" val="2714022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15</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15</a:t>
            </a:fld>
            <a:endParaRPr lang="en-ZA" dirty="0"/>
          </a:p>
        </p:txBody>
      </p:sp>
      <p:sp>
        <p:nvSpPr>
          <p:cNvPr id="15" name="TextBox 14"/>
          <p:cNvSpPr txBox="1"/>
          <p:nvPr/>
        </p:nvSpPr>
        <p:spPr>
          <a:xfrm>
            <a:off x="35151" y="-35251"/>
            <a:ext cx="8915102" cy="769441"/>
          </a:xfrm>
          <a:prstGeom prst="rect">
            <a:avLst/>
          </a:prstGeom>
          <a:noFill/>
        </p:spPr>
        <p:txBody>
          <a:bodyPr wrap="square" rtlCol="0">
            <a:spAutoFit/>
          </a:bodyPr>
          <a:lstStyle/>
          <a:p>
            <a:pPr algn="ctr"/>
            <a:r>
              <a:rPr lang="en-GB" sz="2200" b="1" dirty="0">
                <a:solidFill>
                  <a:srgbClr val="002060"/>
                </a:solidFill>
                <a:latin typeface="+mj-lt"/>
              </a:rPr>
              <a:t>The assessed taxpayers had aggregate taxable income of R1.3 trillion and a tax liability of R268.5 billion. </a:t>
            </a:r>
            <a:endParaRPr lang="en-ZA" sz="2200" b="1" dirty="0">
              <a:solidFill>
                <a:srgbClr val="002060"/>
              </a:solidFill>
              <a:latin typeface="+mj-lt"/>
            </a:endParaRPr>
          </a:p>
        </p:txBody>
      </p:sp>
      <p:pic>
        <p:nvPicPr>
          <p:cNvPr id="5" name="Picture 4"/>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3827" y="980728"/>
            <a:ext cx="2016224" cy="1187016"/>
          </a:xfrm>
          <a:prstGeom prst="rect">
            <a:avLst/>
          </a:prstGeom>
        </p:spPr>
      </p:pic>
      <p:sp>
        <p:nvSpPr>
          <p:cNvPr id="26" name="TextBox 25"/>
          <p:cNvSpPr txBox="1"/>
          <p:nvPr/>
        </p:nvSpPr>
        <p:spPr>
          <a:xfrm>
            <a:off x="1979712" y="1264720"/>
            <a:ext cx="7097465" cy="646331"/>
          </a:xfrm>
          <a:prstGeom prst="rect">
            <a:avLst/>
          </a:prstGeom>
          <a:noFill/>
        </p:spPr>
        <p:txBody>
          <a:bodyPr wrap="square" rtlCol="0">
            <a:spAutoFit/>
          </a:bodyPr>
          <a:lstStyle/>
          <a:p>
            <a:r>
              <a:rPr lang="en-GB" dirty="0" smtClean="0"/>
              <a:t>Assessed taxpayers average </a:t>
            </a:r>
            <a:r>
              <a:rPr lang="en-GB" dirty="0"/>
              <a:t>tax rate was 19.9%, increasing from 19.8% in the 2012 tax </a:t>
            </a:r>
            <a:r>
              <a:rPr lang="en-GB" dirty="0" smtClean="0"/>
              <a:t>year.</a:t>
            </a:r>
            <a:endParaRPr lang="en-ZA" sz="1600" dirty="0"/>
          </a:p>
        </p:txBody>
      </p:sp>
      <p:pic>
        <p:nvPicPr>
          <p:cNvPr id="17" name="Picture 16"/>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5875" y="2296279"/>
            <a:ext cx="1152128" cy="1152128"/>
          </a:xfrm>
          <a:prstGeom prst="rect">
            <a:avLst/>
          </a:prstGeom>
        </p:spPr>
      </p:pic>
      <p:sp>
        <p:nvSpPr>
          <p:cNvPr id="20" name="Rectangle 19"/>
          <p:cNvSpPr/>
          <p:nvPr/>
        </p:nvSpPr>
        <p:spPr>
          <a:xfrm>
            <a:off x="1979712" y="2345017"/>
            <a:ext cx="6969053" cy="729430"/>
          </a:xfrm>
          <a:prstGeom prst="rect">
            <a:avLst/>
          </a:prstGeom>
        </p:spPr>
        <p:txBody>
          <a:bodyPr wrap="square">
            <a:spAutoFit/>
          </a:bodyPr>
          <a:lstStyle/>
          <a:p>
            <a:pPr lvl="0" algn="just">
              <a:lnSpc>
                <a:spcPct val="115000"/>
              </a:lnSpc>
              <a:spcBef>
                <a:spcPts val="1000"/>
              </a:spcBef>
              <a:spcAft>
                <a:spcPts val="1000"/>
              </a:spcAft>
            </a:pPr>
            <a:r>
              <a:rPr lang="en-GB" dirty="0">
                <a:solidFill>
                  <a:srgbClr val="000000"/>
                </a:solidFill>
                <a:latin typeface="Calibri" panose="020F0502020204030204" pitchFamily="34" charset="0"/>
                <a:ea typeface="Cambria" panose="02040503050406030204" pitchFamily="18" charset="0"/>
                <a:cs typeface="Calibri" panose="020F0502020204030204" pitchFamily="34" charset="0"/>
              </a:rPr>
              <a:t>Income from salaries, wages and remuneration as well as pension, overtime and annuities accounted for 63.6% of total taxable </a:t>
            </a:r>
            <a:r>
              <a:rPr lang="en-GB" dirty="0" smtClean="0">
                <a:solidFill>
                  <a:srgbClr val="000000"/>
                </a:solidFill>
                <a:latin typeface="Calibri" panose="020F0502020204030204" pitchFamily="34" charset="0"/>
                <a:ea typeface="Cambria" panose="02040503050406030204" pitchFamily="18" charset="0"/>
                <a:cs typeface="Calibri" panose="020F0502020204030204" pitchFamily="34" charset="0"/>
              </a:rPr>
              <a:t>income.</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cxnSp>
        <p:nvCxnSpPr>
          <p:cNvPr id="31" name="Straight Connector 30"/>
          <p:cNvCxnSpPr/>
          <p:nvPr/>
        </p:nvCxnSpPr>
        <p:spPr>
          <a:xfrm>
            <a:off x="35496" y="3717032"/>
            <a:ext cx="9072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p:nvPicPr>
        <p:blipFill rotWithShape="1">
          <a:blip r:embed="rId6">
            <a:duotone>
              <a:schemeClr val="accent1">
                <a:shade val="45000"/>
                <a:satMod val="135000"/>
              </a:schemeClr>
              <a:prstClr val="white"/>
            </a:duotone>
            <a:extLst>
              <a:ext uri="{28A0092B-C50C-407E-A947-70E740481C1C}">
                <a14:useLocalDpi xmlns:a14="http://schemas.microsoft.com/office/drawing/2010/main" val="0"/>
              </a:ext>
            </a:extLst>
          </a:blip>
          <a:srcRect l="8716" r="2149"/>
          <a:stretch/>
        </p:blipFill>
        <p:spPr>
          <a:xfrm>
            <a:off x="293823" y="3985658"/>
            <a:ext cx="1476233" cy="1639622"/>
          </a:xfrm>
          <a:prstGeom prst="rect">
            <a:avLst/>
          </a:prstGeom>
        </p:spPr>
      </p:pic>
      <p:sp>
        <p:nvSpPr>
          <p:cNvPr id="32" name="Rectangle 31"/>
          <p:cNvSpPr/>
          <p:nvPr/>
        </p:nvSpPr>
        <p:spPr>
          <a:xfrm>
            <a:off x="1979712" y="4114387"/>
            <a:ext cx="6969053" cy="1200329"/>
          </a:xfrm>
          <a:prstGeom prst="rect">
            <a:avLst/>
          </a:prstGeom>
        </p:spPr>
        <p:txBody>
          <a:bodyPr wrap="square">
            <a:spAutoFit/>
          </a:bodyPr>
          <a:lstStyle/>
          <a:p>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During 2010 SARS changed its registration policy and stipulated that everyone formally employed, regardless of their tax liability, must be registered for PIT. If employees are not registered, it is the duty of their employer to register them with SARS</a:t>
            </a:r>
            <a:endParaRPr lang="en-ZA"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37" name="Rectangle 36"/>
          <p:cNvSpPr/>
          <p:nvPr/>
        </p:nvSpPr>
        <p:spPr>
          <a:xfrm>
            <a:off x="647495" y="4095600"/>
            <a:ext cx="863705" cy="3747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smtClean="0">
                <a:solidFill>
                  <a:srgbClr val="C00000"/>
                </a:solidFill>
                <a:latin typeface="Arial Black" panose="020B0A04020102020204" pitchFamily="34" charset="0"/>
                <a:cs typeface="Aharoni" panose="02010803020104030203" pitchFamily="2" charset="-79"/>
              </a:rPr>
              <a:t>PIT</a:t>
            </a:r>
            <a:endParaRPr lang="en-ZA" sz="1600" b="1" dirty="0">
              <a:solidFill>
                <a:srgbClr val="C00000"/>
              </a:solidFill>
              <a:latin typeface="Arial Black" panose="020B0A04020102020204" pitchFamily="34" charset="0"/>
              <a:cs typeface="Aharoni" panose="02010803020104030203" pitchFamily="2" charset="-79"/>
            </a:endParaRPr>
          </a:p>
        </p:txBody>
      </p:sp>
    </p:spTree>
    <p:extLst>
      <p:ext uri="{BB962C8B-B14F-4D97-AF65-F5344CB8AC3E}">
        <p14:creationId xmlns:p14="http://schemas.microsoft.com/office/powerpoint/2010/main" val="619593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16</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16</a:t>
            </a:fld>
            <a:endParaRPr lang="en-ZA" dirty="0"/>
          </a:p>
        </p:txBody>
      </p:sp>
      <p:sp>
        <p:nvSpPr>
          <p:cNvPr id="15" name="TextBox 14"/>
          <p:cNvSpPr txBox="1"/>
          <p:nvPr/>
        </p:nvSpPr>
        <p:spPr>
          <a:xfrm>
            <a:off x="35151" y="-35251"/>
            <a:ext cx="8915102" cy="1107996"/>
          </a:xfrm>
          <a:prstGeom prst="rect">
            <a:avLst/>
          </a:prstGeom>
          <a:noFill/>
        </p:spPr>
        <p:txBody>
          <a:bodyPr wrap="square" rtlCol="0">
            <a:spAutoFit/>
          </a:bodyPr>
          <a:lstStyle/>
          <a:p>
            <a:pPr algn="ctr"/>
            <a:r>
              <a:rPr lang="en-GB" sz="2200" b="1" dirty="0">
                <a:solidFill>
                  <a:srgbClr val="002060"/>
                </a:solidFill>
                <a:latin typeface="+mj-lt"/>
              </a:rPr>
              <a:t>The travel allowance of R25.3 billion at 25.5% was the largest of the total allowances </a:t>
            </a:r>
            <a:r>
              <a:rPr lang="en-GB" sz="2200" b="1" dirty="0" smtClean="0">
                <a:solidFill>
                  <a:srgbClr val="002060"/>
                </a:solidFill>
                <a:latin typeface="+mj-lt"/>
              </a:rPr>
              <a:t>assessed.</a:t>
            </a:r>
            <a:endParaRPr lang="en-ZA" sz="2200" b="1" dirty="0">
              <a:solidFill>
                <a:srgbClr val="002060"/>
              </a:solidFill>
              <a:latin typeface="+mj-lt"/>
            </a:endParaRPr>
          </a:p>
          <a:p>
            <a:pPr algn="ctr"/>
            <a:endParaRPr lang="en-ZA" sz="2200" b="1" dirty="0">
              <a:solidFill>
                <a:srgbClr val="002060"/>
              </a:solidFill>
              <a:latin typeface="+mj-lt"/>
            </a:endParaRPr>
          </a:p>
        </p:txBody>
      </p:sp>
      <p:cxnSp>
        <p:nvCxnSpPr>
          <p:cNvPr id="31" name="Straight Connector 30"/>
          <p:cNvCxnSpPr/>
          <p:nvPr/>
        </p:nvCxnSpPr>
        <p:spPr>
          <a:xfrm rot="5400000">
            <a:off x="755824" y="3212728"/>
            <a:ext cx="4464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852168" y="3212728"/>
            <a:ext cx="4464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21740" y="2916159"/>
            <a:ext cx="2736650" cy="2322174"/>
          </a:xfrm>
          <a:prstGeom prst="rect">
            <a:avLst/>
          </a:prstGeom>
        </p:spPr>
        <p:txBody>
          <a:bodyPr wrap="square">
            <a:spAutoFit/>
          </a:bodyPr>
          <a:lstStyle/>
          <a:p>
            <a:pPr algn="just">
              <a:lnSpc>
                <a:spcPct val="115000"/>
              </a:lnSpc>
              <a:spcBef>
                <a:spcPts val="600"/>
              </a:spcBef>
              <a:spcAft>
                <a:spcPts val="1000"/>
              </a:spcAft>
            </a:pPr>
            <a:r>
              <a:rPr lang="en-GB" dirty="0">
                <a:latin typeface="Calibri" panose="020F0502020204030204" pitchFamily="34" charset="0"/>
                <a:ea typeface="Times New Roman" panose="02020603050405020304" pitchFamily="18" charset="0"/>
                <a:cs typeface="Calibri" panose="020F0502020204030204" pitchFamily="34" charset="0"/>
              </a:rPr>
              <a:t>Travel allowances continue to be the </a:t>
            </a:r>
            <a:r>
              <a:rPr lang="en-GB" dirty="0">
                <a:solidFill>
                  <a:srgbClr val="C00000"/>
                </a:solidFill>
                <a:latin typeface="Calibri" panose="020F0502020204030204" pitchFamily="34" charset="0"/>
                <a:ea typeface="Times New Roman" panose="02020603050405020304" pitchFamily="18" charset="0"/>
                <a:cs typeface="Calibri" panose="020F0502020204030204" pitchFamily="34" charset="0"/>
              </a:rPr>
              <a:t>largest allowance </a:t>
            </a:r>
            <a:r>
              <a:rPr lang="en-GB" dirty="0">
                <a:latin typeface="Calibri" panose="020F0502020204030204" pitchFamily="34" charset="0"/>
                <a:ea typeface="Times New Roman" panose="02020603050405020304" pitchFamily="18" charset="0"/>
                <a:cs typeface="Calibri" panose="020F0502020204030204" pitchFamily="34" charset="0"/>
              </a:rPr>
              <a:t>for individuals. However, this allowance has steadily decreased in relative terms from 31.0% in 2012 to 25.5% in </a:t>
            </a:r>
            <a:r>
              <a:rPr lang="en-GB" dirty="0" smtClean="0">
                <a:latin typeface="Calibri" panose="020F0502020204030204" pitchFamily="34" charset="0"/>
                <a:ea typeface="Times New Roman" panose="02020603050405020304" pitchFamily="18" charset="0"/>
                <a:cs typeface="Calibri" panose="020F0502020204030204" pitchFamily="34" charset="0"/>
              </a:rPr>
              <a:t>2015. </a:t>
            </a:r>
            <a:endParaRPr lang="en-ZA" dirty="0">
              <a:latin typeface="Calibri" panose="020F0502020204030204" pitchFamily="34" charset="0"/>
              <a:ea typeface="Times New Roman" panose="02020603050405020304" pitchFamily="18" charset="0"/>
              <a:cs typeface="Calibri" panose="020F0502020204030204" pitchFamily="34" charset="0"/>
            </a:endParaRPr>
          </a:p>
        </p:txBody>
      </p:sp>
      <p:sp>
        <p:nvSpPr>
          <p:cNvPr id="14" name="Rectangle 13"/>
          <p:cNvSpPr/>
          <p:nvPr/>
        </p:nvSpPr>
        <p:spPr>
          <a:xfrm>
            <a:off x="3065112" y="2938297"/>
            <a:ext cx="3019055" cy="1754326"/>
          </a:xfrm>
          <a:prstGeom prst="rect">
            <a:avLst/>
          </a:prstGeom>
        </p:spPr>
        <p:txBody>
          <a:bodyPr wrap="square">
            <a:spAutoFit/>
          </a:bodyPr>
          <a:lstStyle/>
          <a:p>
            <a:pPr algn="just"/>
            <a:r>
              <a:rPr lang="en-GB" dirty="0">
                <a:solidFill>
                  <a:srgbClr val="000000"/>
                </a:solidFill>
                <a:latin typeface="Calibri" panose="020F0502020204030204" pitchFamily="34" charset="0"/>
                <a:ea typeface="Times New Roman" panose="02020603050405020304" pitchFamily="18" charset="0"/>
                <a:cs typeface="Calibri" panose="020F0502020204030204" pitchFamily="34" charset="0"/>
              </a:rPr>
              <a:t>Medical scheme contributions paid on behalf of employees was the </a:t>
            </a:r>
            <a:r>
              <a:rPr lang="en-GB" dirty="0">
                <a:solidFill>
                  <a:srgbClr val="C00000"/>
                </a:solidFill>
                <a:latin typeface="Calibri" panose="020F0502020204030204" pitchFamily="34" charset="0"/>
                <a:ea typeface="Times New Roman" panose="02020603050405020304" pitchFamily="18" charset="0"/>
                <a:cs typeface="Calibri" panose="020F0502020204030204" pitchFamily="34" charset="0"/>
              </a:rPr>
              <a:t>largest fringe benefit </a:t>
            </a:r>
            <a:r>
              <a:rPr lang="en-GB" dirty="0">
                <a:solidFill>
                  <a:srgbClr val="000000"/>
                </a:solidFill>
                <a:latin typeface="Calibri" panose="020F0502020204030204" pitchFamily="34" charset="0"/>
                <a:ea typeface="Times New Roman" panose="02020603050405020304" pitchFamily="18" charset="0"/>
                <a:cs typeface="Calibri" panose="020F0502020204030204" pitchFamily="34" charset="0"/>
              </a:rPr>
              <a:t>at R40.3 billion. This was 74.0% of the total fringe benefits assessed</a:t>
            </a:r>
            <a:endParaRPr lang="en-ZA" dirty="0"/>
          </a:p>
        </p:txBody>
      </p:sp>
      <p:sp>
        <p:nvSpPr>
          <p:cNvPr id="19" name="Rectangle 18"/>
          <p:cNvSpPr/>
          <p:nvPr/>
        </p:nvSpPr>
        <p:spPr>
          <a:xfrm>
            <a:off x="7308304" y="1340768"/>
            <a:ext cx="432048"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Rectangle 20"/>
          <p:cNvSpPr/>
          <p:nvPr/>
        </p:nvSpPr>
        <p:spPr>
          <a:xfrm>
            <a:off x="6182033" y="3035678"/>
            <a:ext cx="2884437" cy="1685077"/>
          </a:xfrm>
          <a:prstGeom prst="rect">
            <a:avLst/>
          </a:prstGeom>
        </p:spPr>
        <p:txBody>
          <a:bodyPr wrap="square">
            <a:spAutoFit/>
          </a:bodyPr>
          <a:lstStyle/>
          <a:p>
            <a:pPr lvl="0" algn="just">
              <a:lnSpc>
                <a:spcPct val="115000"/>
              </a:lnSpc>
              <a:spcBef>
                <a:spcPts val="1000"/>
              </a:spcBef>
              <a:spcAft>
                <a:spcPts val="1000"/>
              </a:spcAft>
            </a:pPr>
            <a:r>
              <a:rPr lang="en-GB" dirty="0">
                <a:solidFill>
                  <a:srgbClr val="000000"/>
                </a:solidFill>
                <a:latin typeface="Calibri" panose="020F0502020204030204" pitchFamily="34" charset="0"/>
                <a:ea typeface="Cambria" panose="02040503050406030204" pitchFamily="18" charset="0"/>
                <a:cs typeface="Calibri" panose="020F0502020204030204" pitchFamily="34" charset="0"/>
              </a:rPr>
              <a:t>Contributions to retirement funding (pension and retirement annuity funds) were the </a:t>
            </a:r>
            <a:r>
              <a:rPr lang="en-GB" dirty="0">
                <a:solidFill>
                  <a:srgbClr val="C00000"/>
                </a:solidFill>
                <a:latin typeface="Calibri" panose="020F0502020204030204" pitchFamily="34" charset="0"/>
                <a:ea typeface="Cambria" panose="02040503050406030204" pitchFamily="18" charset="0"/>
                <a:cs typeface="Calibri" panose="020F0502020204030204" pitchFamily="34" charset="0"/>
              </a:rPr>
              <a:t>largest deduction </a:t>
            </a:r>
            <a:r>
              <a:rPr lang="en-GB" dirty="0">
                <a:solidFill>
                  <a:srgbClr val="000000"/>
                </a:solidFill>
                <a:latin typeface="Calibri" panose="020F0502020204030204" pitchFamily="34" charset="0"/>
                <a:ea typeface="Cambria" panose="02040503050406030204" pitchFamily="18" charset="0"/>
                <a:cs typeface="Calibri" panose="020F0502020204030204" pitchFamily="34" charset="0"/>
              </a:rPr>
              <a:t>at R47.4 billion (61.9%).</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5" name="Picture 4"/>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0782" y="815425"/>
            <a:ext cx="2238565" cy="2238565"/>
          </a:xfrm>
          <a:prstGeom prst="rect">
            <a:avLst/>
          </a:prstGeom>
        </p:spPr>
      </p:pic>
      <p:pic>
        <p:nvPicPr>
          <p:cNvPr id="16" name="Picture 15"/>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18216" y="960644"/>
            <a:ext cx="1935659" cy="1935659"/>
          </a:xfrm>
          <a:prstGeom prst="rect">
            <a:avLst/>
          </a:prstGeom>
        </p:spPr>
      </p:pic>
      <p:pic>
        <p:nvPicPr>
          <p:cNvPr id="20" name="Picture 19"/>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405295" y="915025"/>
            <a:ext cx="2295732" cy="2295732"/>
          </a:xfrm>
          <a:prstGeom prst="rect">
            <a:avLst/>
          </a:prstGeom>
        </p:spPr>
      </p:pic>
    </p:spTree>
    <p:extLst>
      <p:ext uri="{BB962C8B-B14F-4D97-AF65-F5344CB8AC3E}">
        <p14:creationId xmlns:p14="http://schemas.microsoft.com/office/powerpoint/2010/main" val="1956335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17</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17</a:t>
            </a:fld>
            <a:endParaRPr lang="en-ZA" dirty="0"/>
          </a:p>
        </p:txBody>
      </p:sp>
      <p:sp>
        <p:nvSpPr>
          <p:cNvPr id="15" name="TextBox 14"/>
          <p:cNvSpPr txBox="1">
            <a:spLocks noChangeArrowheads="1"/>
          </p:cNvSpPr>
          <p:nvPr/>
        </p:nvSpPr>
        <p:spPr bwMode="auto">
          <a:xfrm>
            <a:off x="611561"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a:solidFill>
                  <a:schemeClr val="bg1"/>
                </a:solidFill>
                <a:latin typeface="Calibri" pitchFamily="34" charset="0"/>
              </a:rPr>
              <a:t>Highlights:</a:t>
            </a:r>
          </a:p>
          <a:p>
            <a:pPr marL="0" lvl="1" algn="ctr">
              <a:tabLst>
                <a:tab pos="355600" algn="l"/>
              </a:tabLst>
            </a:pPr>
            <a:r>
              <a:rPr lang="en-ZA" sz="4400" b="1" dirty="0">
                <a:solidFill>
                  <a:schemeClr val="bg1"/>
                </a:solidFill>
                <a:latin typeface="Calibri" pitchFamily="34" charset="0"/>
              </a:rPr>
              <a:t>Chapter </a:t>
            </a:r>
            <a:r>
              <a:rPr lang="en-ZA" sz="4400" b="1" dirty="0" smtClean="0">
                <a:solidFill>
                  <a:schemeClr val="bg1"/>
                </a:solidFill>
                <a:latin typeface="Calibri" pitchFamily="34" charset="0"/>
              </a:rPr>
              <a:t>3</a:t>
            </a:r>
            <a:endParaRPr lang="en-ZA" sz="4400" b="1" dirty="0">
              <a:solidFill>
                <a:schemeClr val="bg1"/>
              </a:solidFill>
              <a:latin typeface="Calibri" pitchFamily="34" charset="0"/>
            </a:endParaRPr>
          </a:p>
          <a:p>
            <a:pPr marL="0" lvl="1" algn="ctr">
              <a:tabLst>
                <a:tab pos="355600" algn="l"/>
              </a:tabLst>
            </a:pPr>
            <a:r>
              <a:rPr lang="en-ZA" sz="4400" b="1" dirty="0" smtClean="0">
                <a:solidFill>
                  <a:schemeClr val="bg1"/>
                </a:solidFill>
                <a:latin typeface="Calibri" pitchFamily="34" charset="0"/>
              </a:rPr>
              <a:t>Company Income Tax</a:t>
            </a:r>
          </a:p>
        </p:txBody>
      </p:sp>
    </p:spTree>
    <p:extLst>
      <p:ext uri="{BB962C8B-B14F-4D97-AF65-F5344CB8AC3E}">
        <p14:creationId xmlns:p14="http://schemas.microsoft.com/office/powerpoint/2010/main" val="29821180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18</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18</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18</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18</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777661" y="3244762"/>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TextBox 27"/>
          <p:cNvSpPr txBox="1"/>
          <p:nvPr/>
        </p:nvSpPr>
        <p:spPr>
          <a:xfrm>
            <a:off x="25288" y="153281"/>
            <a:ext cx="9144000" cy="430887"/>
          </a:xfrm>
          <a:prstGeom prst="rect">
            <a:avLst/>
          </a:prstGeom>
          <a:noFill/>
        </p:spPr>
        <p:txBody>
          <a:bodyPr wrap="square" rtlCol="0">
            <a:spAutoFit/>
          </a:bodyPr>
          <a:lstStyle/>
          <a:p>
            <a:pPr lvl="0" algn="ctr"/>
            <a:r>
              <a:rPr lang="en-GB" sz="2200" b="1" dirty="0" smtClean="0">
                <a:solidFill>
                  <a:srgbClr val="002060"/>
                </a:solidFill>
                <a:latin typeface="+mj-lt"/>
              </a:rPr>
              <a:t>CIT </a:t>
            </a:r>
            <a:r>
              <a:rPr lang="en-GB" sz="2200" b="1" dirty="0">
                <a:solidFill>
                  <a:srgbClr val="002060"/>
                </a:solidFill>
                <a:latin typeface="+mj-lt"/>
              </a:rPr>
              <a:t>was the </a:t>
            </a:r>
            <a:r>
              <a:rPr lang="en-GB" sz="2200" b="1" dirty="0" smtClean="0">
                <a:solidFill>
                  <a:srgbClr val="002060"/>
                </a:solidFill>
                <a:latin typeface="+mj-lt"/>
              </a:rPr>
              <a:t>3</a:t>
            </a:r>
            <a:r>
              <a:rPr lang="en-GB" sz="2200" b="1" baseline="30000" dirty="0" smtClean="0">
                <a:solidFill>
                  <a:srgbClr val="002060"/>
                </a:solidFill>
                <a:latin typeface="+mj-lt"/>
              </a:rPr>
              <a:t>rd</a:t>
            </a:r>
            <a:r>
              <a:rPr lang="en-GB" sz="2200" b="1" dirty="0" smtClean="0">
                <a:solidFill>
                  <a:srgbClr val="002060"/>
                </a:solidFill>
                <a:latin typeface="+mj-lt"/>
              </a:rPr>
              <a:t> largest </a:t>
            </a:r>
            <a:r>
              <a:rPr lang="en-GB" sz="2200" b="1" dirty="0">
                <a:solidFill>
                  <a:srgbClr val="002060"/>
                </a:solidFill>
                <a:latin typeface="+mj-lt"/>
              </a:rPr>
              <a:t>contributor to total tax revenue collected in </a:t>
            </a:r>
            <a:r>
              <a:rPr lang="en-GB" sz="2200" b="1" dirty="0" smtClean="0">
                <a:solidFill>
                  <a:srgbClr val="002060"/>
                </a:solidFill>
                <a:latin typeface="+mj-lt"/>
              </a:rPr>
              <a:t>2015/16.</a:t>
            </a:r>
            <a:endParaRPr lang="en-ZA" sz="2200" b="1" dirty="0">
              <a:solidFill>
                <a:srgbClr val="002060"/>
              </a:solidFill>
              <a:latin typeface="+mj-lt"/>
            </a:endParaRPr>
          </a:p>
        </p:txBody>
      </p:sp>
      <p:sp>
        <p:nvSpPr>
          <p:cNvPr id="3" name="TextBox 2"/>
          <p:cNvSpPr txBox="1"/>
          <p:nvPr/>
        </p:nvSpPr>
        <p:spPr>
          <a:xfrm>
            <a:off x="1693076" y="877514"/>
            <a:ext cx="7373394" cy="4801314"/>
          </a:xfrm>
          <a:prstGeom prst="rect">
            <a:avLst/>
          </a:prstGeom>
          <a:noFill/>
        </p:spPr>
        <p:txBody>
          <a:bodyPr wrap="square" rtlCol="0">
            <a:spAutoFit/>
          </a:bodyPr>
          <a:lstStyle/>
          <a:p>
            <a:r>
              <a:rPr lang="en-GB" dirty="0"/>
              <a:t>After PIT and VAT, CIT has been the </a:t>
            </a:r>
            <a:r>
              <a:rPr lang="en-GB" dirty="0" smtClean="0"/>
              <a:t>3rd </a:t>
            </a:r>
            <a:r>
              <a:rPr lang="en-GB" dirty="0"/>
              <a:t>largest contributor to total tax revenue for the past decade. </a:t>
            </a:r>
            <a:r>
              <a:rPr lang="en-GB" dirty="0" smtClean="0"/>
              <a:t>It briefly </a:t>
            </a:r>
            <a:r>
              <a:rPr lang="en-GB" dirty="0"/>
              <a:t>surpassed VAT in 2008/09, but slipped back after the global financial crisis that reduced many companies’ profitability. </a:t>
            </a:r>
            <a:endParaRPr lang="en-GB" dirty="0" smtClean="0"/>
          </a:p>
          <a:p>
            <a:endParaRPr lang="en-GB" dirty="0" smtClean="0"/>
          </a:p>
          <a:p>
            <a:endParaRPr lang="en-GB" dirty="0" smtClean="0"/>
          </a:p>
          <a:p>
            <a:r>
              <a:rPr lang="en-GB" dirty="0" smtClean="0"/>
              <a:t>Although </a:t>
            </a:r>
            <a:r>
              <a:rPr lang="en-GB" dirty="0"/>
              <a:t>CIT has maintained its status as the third largest contributor, its relative contribution has declined from the pre-recession peak of 26.7% in 2008/09 to 18.1% in 2015/16. </a:t>
            </a:r>
            <a:r>
              <a:rPr lang="en-GB" dirty="0" smtClean="0"/>
              <a:t>This </a:t>
            </a:r>
            <a:r>
              <a:rPr lang="en-GB" dirty="0"/>
              <a:t>is further demonstrated by the reduction in the Tax-to-GDP ratio, which decreased from 7.3% to 4.7% during this period. The decline can largely be attributed to reduced company profits in the face of weak global demand following the global financial </a:t>
            </a:r>
            <a:r>
              <a:rPr lang="en-GB" dirty="0" smtClean="0"/>
              <a:t>crisis</a:t>
            </a:r>
            <a:r>
              <a:rPr lang="en-GB" dirty="0"/>
              <a:t>.</a:t>
            </a:r>
            <a:endParaRPr lang="en-GB" dirty="0" smtClean="0"/>
          </a:p>
          <a:p>
            <a:endParaRPr lang="en-GB" dirty="0" smtClean="0"/>
          </a:p>
          <a:p>
            <a:endParaRPr lang="en-GB" dirty="0" smtClean="0"/>
          </a:p>
          <a:p>
            <a:r>
              <a:rPr lang="en-US" dirty="0" smtClean="0"/>
              <a:t>CIT from the </a:t>
            </a:r>
            <a:r>
              <a:rPr lang="en-US" dirty="0"/>
              <a:t>mining sector </a:t>
            </a:r>
            <a:r>
              <a:rPr lang="en-GB" dirty="0"/>
              <a:t>was </a:t>
            </a:r>
            <a:r>
              <a:rPr lang="en-US" dirty="0"/>
              <a:t>especially </a:t>
            </a:r>
            <a:r>
              <a:rPr lang="en-GB" dirty="0"/>
              <a:t>severely impacted by the deterioration in the prices of commodities. </a:t>
            </a:r>
            <a:r>
              <a:rPr lang="en-GB" dirty="0" smtClean="0"/>
              <a:t>The </a:t>
            </a:r>
            <a:r>
              <a:rPr lang="en-GB" dirty="0"/>
              <a:t>manufacturing sector </a:t>
            </a:r>
            <a:r>
              <a:rPr lang="en-GB" dirty="0" smtClean="0"/>
              <a:t>was also adversely impacted, largely </a:t>
            </a:r>
            <a:r>
              <a:rPr lang="en-GB" dirty="0"/>
              <a:t>due to oil price fluctuations.</a:t>
            </a:r>
            <a:endParaRPr lang="en-ZA" dirty="0"/>
          </a:p>
        </p:txBody>
      </p:sp>
      <p:pic>
        <p:nvPicPr>
          <p:cNvPr id="33" name="irc_mi" descr="Image result for 3rd">
            <a:hlinkClick r:id="rId4"/>
          </p:cNvPr>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83339" y="866159"/>
            <a:ext cx="1292961" cy="2121080"/>
          </a:xfrm>
          <a:prstGeom prst="rect">
            <a:avLst/>
          </a:prstGeom>
          <a:noFill/>
          <a:ln>
            <a:noFill/>
          </a:ln>
        </p:spPr>
      </p:pic>
      <p:pic>
        <p:nvPicPr>
          <p:cNvPr id="7" name="Picture 6"/>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3339" y="4432957"/>
            <a:ext cx="1509737" cy="1509737"/>
          </a:xfrm>
          <a:prstGeom prst="rect">
            <a:avLst/>
          </a:prstGeom>
        </p:spPr>
      </p:pic>
      <p:pic>
        <p:nvPicPr>
          <p:cNvPr id="17" name="Pictur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6766" y="3204934"/>
            <a:ext cx="964704" cy="964704"/>
          </a:xfrm>
          <a:prstGeom prst="rect">
            <a:avLst/>
          </a:prstGeom>
        </p:spPr>
      </p:pic>
    </p:spTree>
    <p:extLst>
      <p:ext uri="{BB962C8B-B14F-4D97-AF65-F5344CB8AC3E}">
        <p14:creationId xmlns:p14="http://schemas.microsoft.com/office/powerpoint/2010/main" val="6525797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19</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19</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19</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19</a:t>
            </a:fld>
            <a:endParaRPr lang="en-ZA" dirty="0"/>
          </a:p>
        </p:txBody>
      </p:sp>
      <p:graphicFrame>
        <p:nvGraphicFramePr>
          <p:cNvPr id="16" name="Chart 15"/>
          <p:cNvGraphicFramePr>
            <a:graphicFrameLocks/>
          </p:cNvGraphicFramePr>
          <p:nvPr>
            <p:extLst/>
          </p:nvPr>
        </p:nvGraphicFramePr>
        <p:xfrm>
          <a:off x="4825397" y="1391317"/>
          <a:ext cx="2425886" cy="4526287"/>
        </p:xfrm>
        <a:graphic>
          <a:graphicData uri="http://schemas.openxmlformats.org/drawingml/2006/chart">
            <c:chart xmlns:c="http://schemas.openxmlformats.org/drawingml/2006/chart" xmlns:r="http://schemas.openxmlformats.org/officeDocument/2006/relationships" r:id="rId4"/>
          </a:graphicData>
        </a:graphic>
      </p:graphicFrame>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667107" y="3256403"/>
            <a:ext cx="1181042" cy="1169551"/>
          </a:xfrm>
          <a:prstGeom prst="rect">
            <a:avLst/>
          </a:prstGeom>
          <a:noFill/>
        </p:spPr>
        <p:txBody>
          <a:bodyPr wrap="square" rtlCol="0">
            <a:spAutoFit/>
          </a:bodyPr>
          <a:lstStyle/>
          <a:p>
            <a:r>
              <a:rPr lang="en-ZA" sz="7000" b="1" dirty="0" smtClean="0">
                <a:solidFill>
                  <a:schemeClr val="bg1"/>
                </a:solidFill>
              </a:rPr>
              <a:t>R0</a:t>
            </a:r>
            <a:endParaRPr lang="en-ZA" sz="7000" b="1"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TextBox 22"/>
          <p:cNvSpPr txBox="1"/>
          <p:nvPr/>
        </p:nvSpPr>
        <p:spPr>
          <a:xfrm>
            <a:off x="4825397" y="925313"/>
            <a:ext cx="3931013" cy="461665"/>
          </a:xfrm>
          <a:prstGeom prst="rect">
            <a:avLst/>
          </a:prstGeom>
          <a:noFill/>
        </p:spPr>
        <p:txBody>
          <a:bodyPr wrap="none" rtlCol="0">
            <a:spAutoFit/>
          </a:bodyPr>
          <a:lstStyle/>
          <a:p>
            <a:r>
              <a:rPr lang="en-ZA" sz="2400" b="1" dirty="0" smtClean="0">
                <a:solidFill>
                  <a:srgbClr val="002060"/>
                </a:solidFill>
              </a:rPr>
              <a:t>N = </a:t>
            </a:r>
            <a:r>
              <a:rPr lang="en-GB" sz="2400" b="1" dirty="0" smtClean="0">
                <a:solidFill>
                  <a:srgbClr val="002060"/>
                </a:solidFill>
              </a:rPr>
              <a:t>702k assessed companies</a:t>
            </a:r>
            <a:endParaRPr lang="en-ZA" sz="2400" b="1" dirty="0">
              <a:solidFill>
                <a:srgbClr val="002060"/>
              </a:solidFill>
            </a:endParaRPr>
          </a:p>
        </p:txBody>
      </p:sp>
      <p:sp>
        <p:nvSpPr>
          <p:cNvPr id="24" name="Right Arrow 23"/>
          <p:cNvSpPr/>
          <p:nvPr/>
        </p:nvSpPr>
        <p:spPr>
          <a:xfrm flipH="1">
            <a:off x="7128422" y="2044807"/>
            <a:ext cx="1584176" cy="923962"/>
          </a:xfrm>
          <a:prstGeom prst="rightArrow">
            <a:avLst>
              <a:gd name="adj1" fmla="val 71661"/>
              <a:gd name="adj2" fmla="val 26891"/>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a:solidFill>
                  <a:schemeClr val="tx1"/>
                </a:solidFill>
              </a:rPr>
              <a:t>25% </a:t>
            </a:r>
            <a:r>
              <a:rPr lang="en-GB" sz="1400" dirty="0" smtClean="0">
                <a:solidFill>
                  <a:schemeClr val="tx1"/>
                </a:solidFill>
              </a:rPr>
              <a:t>recorded </a:t>
            </a:r>
            <a:r>
              <a:rPr lang="en-GB" sz="1400" dirty="0">
                <a:solidFill>
                  <a:schemeClr val="tx1"/>
                </a:solidFill>
              </a:rPr>
              <a:t>positive taxable </a:t>
            </a:r>
            <a:r>
              <a:rPr lang="en-GB" sz="1400" dirty="0" smtClean="0">
                <a:solidFill>
                  <a:schemeClr val="tx1"/>
                </a:solidFill>
              </a:rPr>
              <a:t>income</a:t>
            </a:r>
            <a:endParaRPr lang="en-GB" sz="1400" dirty="0">
              <a:solidFill>
                <a:schemeClr val="tx1"/>
              </a:solidFill>
            </a:endParaRPr>
          </a:p>
        </p:txBody>
      </p:sp>
      <p:sp>
        <p:nvSpPr>
          <p:cNvPr id="26" name="Right Arrow 25"/>
          <p:cNvSpPr/>
          <p:nvPr/>
        </p:nvSpPr>
        <p:spPr>
          <a:xfrm flipH="1">
            <a:off x="7102624" y="3147528"/>
            <a:ext cx="1584176" cy="1155281"/>
          </a:xfrm>
          <a:prstGeom prst="rightArrow">
            <a:avLst>
              <a:gd name="adj1" fmla="val 71661"/>
              <a:gd name="adj2" fmla="val 26891"/>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smtClean="0">
                <a:solidFill>
                  <a:schemeClr val="tx1"/>
                </a:solidFill>
              </a:rPr>
              <a:t>47% recorded taxable income equal to zero</a:t>
            </a:r>
            <a:endParaRPr lang="en-GB" sz="1400" dirty="0">
              <a:solidFill>
                <a:schemeClr val="tx1"/>
              </a:solidFill>
            </a:endParaRPr>
          </a:p>
        </p:txBody>
      </p:sp>
      <p:sp>
        <p:nvSpPr>
          <p:cNvPr id="27" name="Right Arrow 26"/>
          <p:cNvSpPr/>
          <p:nvPr/>
        </p:nvSpPr>
        <p:spPr>
          <a:xfrm flipH="1">
            <a:off x="7172234" y="4614374"/>
            <a:ext cx="1584176" cy="923962"/>
          </a:xfrm>
          <a:prstGeom prst="rightArrow">
            <a:avLst>
              <a:gd name="adj1" fmla="val 71661"/>
              <a:gd name="adj2" fmla="val 26891"/>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smtClean="0">
                <a:solidFill>
                  <a:schemeClr val="tx1"/>
                </a:solidFill>
              </a:rPr>
              <a:t>28% reported an assessed loss</a:t>
            </a:r>
            <a:endParaRPr lang="en-GB" sz="1400" dirty="0">
              <a:solidFill>
                <a:schemeClr val="tx1"/>
              </a:solidFill>
            </a:endParaRPr>
          </a:p>
        </p:txBody>
      </p:sp>
      <p:cxnSp>
        <p:nvCxnSpPr>
          <p:cNvPr id="31" name="Straight Connector 30"/>
          <p:cNvCxnSpPr/>
          <p:nvPr/>
        </p:nvCxnSpPr>
        <p:spPr>
          <a:xfrm>
            <a:off x="4541850" y="844783"/>
            <a:ext cx="18256" cy="5239991"/>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28206" y="1016004"/>
            <a:ext cx="4121059" cy="1200329"/>
          </a:xfrm>
          <a:prstGeom prst="rect">
            <a:avLst/>
          </a:prstGeom>
          <a:noFill/>
        </p:spPr>
        <p:txBody>
          <a:bodyPr wrap="square" rtlCol="0">
            <a:spAutoFit/>
          </a:bodyPr>
          <a:lstStyle/>
          <a:p>
            <a:pPr lvl="0"/>
            <a:r>
              <a:rPr lang="en-GB" dirty="0" smtClean="0"/>
              <a:t>As at 31 March 2015, 2.9 m </a:t>
            </a:r>
            <a:r>
              <a:rPr lang="en-GB" dirty="0"/>
              <a:t>companies </a:t>
            </a:r>
            <a:r>
              <a:rPr lang="en-GB" dirty="0" smtClean="0"/>
              <a:t>were registered </a:t>
            </a:r>
            <a:r>
              <a:rPr lang="en-GB" dirty="0"/>
              <a:t>for </a:t>
            </a:r>
            <a:r>
              <a:rPr lang="en-GB" dirty="0" smtClean="0"/>
              <a:t>CIT, of </a:t>
            </a:r>
            <a:r>
              <a:rPr lang="en-GB" dirty="0"/>
              <a:t>which </a:t>
            </a:r>
            <a:r>
              <a:rPr lang="en-GB" dirty="0" smtClean="0"/>
              <a:t>900k </a:t>
            </a:r>
            <a:r>
              <a:rPr lang="en-GB" dirty="0"/>
              <a:t>were expected to submit income tax returns for the 2014 tax </a:t>
            </a:r>
            <a:r>
              <a:rPr lang="en-GB" dirty="0" smtClean="0"/>
              <a:t>year. </a:t>
            </a:r>
            <a:endParaRPr lang="en-ZA" dirty="0"/>
          </a:p>
        </p:txBody>
      </p:sp>
      <p:sp>
        <p:nvSpPr>
          <p:cNvPr id="15" name="TextBox 14"/>
          <p:cNvSpPr txBox="1"/>
          <p:nvPr/>
        </p:nvSpPr>
        <p:spPr>
          <a:xfrm>
            <a:off x="577796" y="4092063"/>
            <a:ext cx="1499000" cy="492443"/>
          </a:xfrm>
          <a:prstGeom prst="rect">
            <a:avLst/>
          </a:prstGeom>
          <a:noFill/>
        </p:spPr>
        <p:txBody>
          <a:bodyPr wrap="none" rtlCol="0">
            <a:spAutoFit/>
          </a:bodyPr>
          <a:lstStyle/>
          <a:p>
            <a:r>
              <a:rPr lang="en-ZA" sz="2600" b="1" dirty="0" smtClean="0">
                <a:solidFill>
                  <a:srgbClr val="002060"/>
                </a:solidFill>
              </a:rPr>
              <a:t>REGISTER</a:t>
            </a:r>
          </a:p>
        </p:txBody>
      </p:sp>
      <p:pic>
        <p:nvPicPr>
          <p:cNvPr id="29" name="Picture 28" descr="D:\Users\s1039019\Desktop\untitled.png"/>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2430490" y="2391337"/>
            <a:ext cx="1928994" cy="2555658"/>
          </a:xfrm>
          <a:prstGeom prst="rect">
            <a:avLst/>
          </a:prstGeom>
          <a:noFill/>
          <a:ln>
            <a:noFill/>
          </a:ln>
        </p:spPr>
      </p:pic>
      <p:sp>
        <p:nvSpPr>
          <p:cNvPr id="20" name="TextBox 19"/>
          <p:cNvSpPr txBox="1"/>
          <p:nvPr/>
        </p:nvSpPr>
        <p:spPr>
          <a:xfrm>
            <a:off x="321983" y="4953799"/>
            <a:ext cx="1748762" cy="769441"/>
          </a:xfrm>
          <a:prstGeom prst="rect">
            <a:avLst/>
          </a:prstGeom>
          <a:noFill/>
        </p:spPr>
        <p:txBody>
          <a:bodyPr wrap="square" rtlCol="0">
            <a:spAutoFit/>
          </a:bodyPr>
          <a:lstStyle/>
          <a:p>
            <a:pPr algn="ctr"/>
            <a:r>
              <a:rPr lang="en-ZA" sz="2200" b="1" dirty="0" smtClean="0">
                <a:solidFill>
                  <a:schemeClr val="tx1">
                    <a:lumMod val="65000"/>
                    <a:lumOff val="35000"/>
                  </a:schemeClr>
                </a:solidFill>
              </a:rPr>
              <a:t>2.9m companies</a:t>
            </a:r>
            <a:endParaRPr lang="en-ZA" sz="2200" b="1" dirty="0">
              <a:solidFill>
                <a:schemeClr val="tx1">
                  <a:lumMod val="65000"/>
                  <a:lumOff val="35000"/>
                </a:schemeClr>
              </a:solidFill>
            </a:endParaRPr>
          </a:p>
        </p:txBody>
      </p:sp>
      <p:sp>
        <p:nvSpPr>
          <p:cNvPr id="32" name="TextBox 31"/>
          <p:cNvSpPr txBox="1"/>
          <p:nvPr/>
        </p:nvSpPr>
        <p:spPr>
          <a:xfrm>
            <a:off x="2374983" y="4953799"/>
            <a:ext cx="1748762" cy="769441"/>
          </a:xfrm>
          <a:prstGeom prst="rect">
            <a:avLst/>
          </a:prstGeom>
          <a:noFill/>
        </p:spPr>
        <p:txBody>
          <a:bodyPr wrap="square" rtlCol="0">
            <a:spAutoFit/>
          </a:bodyPr>
          <a:lstStyle/>
          <a:p>
            <a:pPr algn="ctr"/>
            <a:r>
              <a:rPr lang="en-ZA" sz="2200" b="1" dirty="0" smtClean="0">
                <a:solidFill>
                  <a:schemeClr val="tx1">
                    <a:lumMod val="65000"/>
                    <a:lumOff val="35000"/>
                  </a:schemeClr>
                </a:solidFill>
              </a:rPr>
              <a:t>900k companies</a:t>
            </a:r>
            <a:endParaRPr lang="en-ZA" sz="2200" b="1" dirty="0">
              <a:solidFill>
                <a:schemeClr val="tx1">
                  <a:lumMod val="65000"/>
                  <a:lumOff val="35000"/>
                </a:schemeClr>
              </a:solidFill>
            </a:endParaRPr>
          </a:p>
        </p:txBody>
      </p:sp>
      <p:sp>
        <p:nvSpPr>
          <p:cNvPr id="28" name="TextBox 27"/>
          <p:cNvSpPr txBox="1"/>
          <p:nvPr/>
        </p:nvSpPr>
        <p:spPr>
          <a:xfrm>
            <a:off x="0" y="15140"/>
            <a:ext cx="9144000" cy="769441"/>
          </a:xfrm>
          <a:prstGeom prst="rect">
            <a:avLst/>
          </a:prstGeom>
          <a:noFill/>
        </p:spPr>
        <p:txBody>
          <a:bodyPr wrap="square" rtlCol="0">
            <a:spAutoFit/>
          </a:bodyPr>
          <a:lstStyle/>
          <a:p>
            <a:pPr algn="ctr"/>
            <a:r>
              <a:rPr lang="en-ZA" sz="2200" b="1" dirty="0" smtClean="0">
                <a:solidFill>
                  <a:srgbClr val="002060"/>
                </a:solidFill>
                <a:latin typeface="+mj-lt"/>
              </a:rPr>
              <a:t>900k companies were expected to submit income tax returns for the 2014 tax year. 25% of assessed companies reported a positive taxable income.</a:t>
            </a:r>
            <a:endParaRPr lang="en-ZA" sz="2200" b="1" dirty="0">
              <a:solidFill>
                <a:srgbClr val="002060"/>
              </a:solidFill>
              <a:latin typeface="+mj-lt"/>
            </a:endParaRPr>
          </a:p>
        </p:txBody>
      </p:sp>
      <p:pic>
        <p:nvPicPr>
          <p:cNvPr id="30" name="Picture 29" descr="Image result for register icon">
            <a:hlinkClick r:id="rId7"/>
          </p:cNvPr>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2140" y="2233815"/>
            <a:ext cx="2038350" cy="2609850"/>
          </a:xfrm>
          <a:prstGeom prst="rect">
            <a:avLst/>
          </a:prstGeom>
          <a:noFill/>
          <a:ln>
            <a:noFill/>
          </a:ln>
        </p:spPr>
      </p:pic>
    </p:spTree>
    <p:extLst>
      <p:ext uri="{BB962C8B-B14F-4D97-AF65-F5344CB8AC3E}">
        <p14:creationId xmlns:p14="http://schemas.microsoft.com/office/powerpoint/2010/main" val="3640799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Content Placeholder 2"/>
          <p:cNvSpPr txBox="1">
            <a:spLocks/>
          </p:cNvSpPr>
          <p:nvPr/>
        </p:nvSpPr>
        <p:spPr>
          <a:xfrm>
            <a:off x="3058123" y="3673449"/>
            <a:ext cx="6029707" cy="4909881"/>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GB" sz="1800" dirty="0"/>
              <a:t>M</a:t>
            </a:r>
            <a:r>
              <a:rPr lang="en-GB" sz="1800" dirty="0" smtClean="0"/>
              <a:t>ore </a:t>
            </a:r>
            <a:r>
              <a:rPr lang="en-GB" sz="1800" dirty="0"/>
              <a:t>detailed and varied tax revenue data than </a:t>
            </a:r>
            <a:r>
              <a:rPr lang="en-GB" sz="1800" dirty="0" smtClean="0"/>
              <a:t>National Treasury’s </a:t>
            </a:r>
            <a:r>
              <a:rPr lang="en-GB" sz="1800" dirty="0"/>
              <a:t>Budget Reviews and SARS’ Annual Reports. </a:t>
            </a:r>
            <a:endParaRPr lang="en-GB" sz="1800" dirty="0" smtClean="0"/>
          </a:p>
          <a:p>
            <a:pPr marL="0" indent="0">
              <a:spcBef>
                <a:spcPts val="0"/>
              </a:spcBef>
              <a:buNone/>
            </a:pPr>
            <a:endParaRPr lang="en-GB" sz="1800" dirty="0" smtClean="0"/>
          </a:p>
          <a:p>
            <a:pPr marL="0" indent="0">
              <a:spcBef>
                <a:spcPts val="0"/>
              </a:spcBef>
              <a:buNone/>
            </a:pPr>
            <a:r>
              <a:rPr lang="en-GB" sz="1800" dirty="0"/>
              <a:t>P</a:t>
            </a:r>
            <a:r>
              <a:rPr lang="en-GB" sz="1800" dirty="0" smtClean="0"/>
              <a:t>resent </a:t>
            </a:r>
            <a:r>
              <a:rPr lang="en-GB" sz="1800" dirty="0"/>
              <a:t>comprehensive tax revenue </a:t>
            </a:r>
            <a:r>
              <a:rPr lang="en-GB" sz="1800" dirty="0" smtClean="0"/>
              <a:t>data, complementing </a:t>
            </a:r>
            <a:r>
              <a:rPr lang="en-GB" sz="1800" dirty="0"/>
              <a:t>and </a:t>
            </a:r>
            <a:r>
              <a:rPr lang="en-GB" sz="1800" dirty="0" smtClean="0"/>
              <a:t>contextualising </a:t>
            </a:r>
            <a:r>
              <a:rPr lang="en-GB" sz="1800" dirty="0"/>
              <a:t>economic and demographic data provided by other publications</a:t>
            </a:r>
            <a:r>
              <a:rPr lang="en-GB" sz="1800" dirty="0" smtClean="0"/>
              <a:t>.</a:t>
            </a:r>
          </a:p>
          <a:p>
            <a:pPr marL="0" indent="0">
              <a:spcBef>
                <a:spcPts val="0"/>
              </a:spcBef>
              <a:buNone/>
            </a:pPr>
            <a:endParaRPr lang="en-GB" sz="1800" dirty="0" smtClean="0"/>
          </a:p>
          <a:p>
            <a:pPr marL="0" indent="0">
              <a:spcBef>
                <a:spcPts val="0"/>
              </a:spcBef>
              <a:buNone/>
            </a:pPr>
            <a:r>
              <a:rPr lang="en-GB" sz="1800" dirty="0" smtClean="0"/>
              <a:t>Insights </a:t>
            </a:r>
            <a:r>
              <a:rPr lang="en-GB" sz="1800" dirty="0"/>
              <a:t>into socio-economic trends.</a:t>
            </a:r>
            <a:endParaRPr lang="en-ZA" sz="1800" dirty="0"/>
          </a:p>
        </p:txBody>
      </p:sp>
      <p:sp>
        <p:nvSpPr>
          <p:cNvPr id="14" name="Slide Number Placeholder 13"/>
          <p:cNvSpPr>
            <a:spLocks noGrp="1"/>
          </p:cNvSpPr>
          <p:nvPr>
            <p:ph type="sldNum" sz="quarter" idx="12"/>
          </p:nvPr>
        </p:nvSpPr>
        <p:spPr>
          <a:xfrm>
            <a:off x="3505200" y="6324098"/>
            <a:ext cx="2133600" cy="365125"/>
          </a:xfrm>
        </p:spPr>
        <p:txBody>
          <a:bodyPr/>
          <a:lstStyle/>
          <a:p>
            <a:pPr algn="ctr"/>
            <a:fld id="{8E0CD886-9A14-4999-B9F4-8C89F26C82C0}" type="slidenum">
              <a:rPr lang="en-ZA" smtClean="0"/>
              <a:pPr algn="ctr"/>
              <a:t>2</a:t>
            </a:fld>
            <a:endParaRPr lang="en-ZA" dirty="0"/>
          </a:p>
        </p:txBody>
      </p:sp>
      <p:sp>
        <p:nvSpPr>
          <p:cNvPr id="15" name="TextBox 14"/>
          <p:cNvSpPr txBox="1"/>
          <p:nvPr/>
        </p:nvSpPr>
        <p:spPr>
          <a:xfrm>
            <a:off x="-18256" y="46761"/>
            <a:ext cx="9144000" cy="584775"/>
          </a:xfrm>
          <a:prstGeom prst="rect">
            <a:avLst/>
          </a:prstGeom>
          <a:noFill/>
        </p:spPr>
        <p:txBody>
          <a:bodyPr wrap="square" rtlCol="0">
            <a:spAutoFit/>
          </a:bodyPr>
          <a:lstStyle/>
          <a:p>
            <a:pPr algn="ctr"/>
            <a:r>
              <a:rPr lang="en-ZA" sz="3200" b="1" dirty="0" smtClean="0">
                <a:solidFill>
                  <a:srgbClr val="002060"/>
                </a:solidFill>
              </a:rPr>
              <a:t>Introduction</a:t>
            </a:r>
            <a:endParaRPr lang="en-ZA" sz="3200" b="1" dirty="0">
              <a:solidFill>
                <a:srgbClr val="002060"/>
              </a:solidFill>
            </a:endParaRPr>
          </a:p>
        </p:txBody>
      </p:sp>
      <p:sp>
        <p:nvSpPr>
          <p:cNvPr id="2" name="TextBox 1"/>
          <p:cNvSpPr txBox="1"/>
          <p:nvPr/>
        </p:nvSpPr>
        <p:spPr>
          <a:xfrm>
            <a:off x="253226" y="822296"/>
            <a:ext cx="2924198" cy="861774"/>
          </a:xfrm>
          <a:prstGeom prst="rect">
            <a:avLst/>
          </a:prstGeom>
          <a:noFill/>
        </p:spPr>
        <p:txBody>
          <a:bodyPr wrap="none" rtlCol="0">
            <a:spAutoFit/>
          </a:bodyPr>
          <a:lstStyle/>
          <a:p>
            <a:r>
              <a:rPr lang="en-ZA" sz="5000" b="1" dirty="0" smtClean="0">
                <a:solidFill>
                  <a:srgbClr val="002060"/>
                </a:solidFill>
              </a:rPr>
              <a:t>9</a:t>
            </a:r>
            <a:r>
              <a:rPr lang="en-ZA" sz="5000" b="1" baseline="30000" dirty="0" smtClean="0">
                <a:solidFill>
                  <a:srgbClr val="002060"/>
                </a:solidFill>
              </a:rPr>
              <a:t>th</a:t>
            </a:r>
            <a:r>
              <a:rPr lang="en-ZA" sz="5000" b="1" dirty="0" smtClean="0">
                <a:solidFill>
                  <a:srgbClr val="002060"/>
                </a:solidFill>
              </a:rPr>
              <a:t> edition</a:t>
            </a:r>
            <a:endParaRPr lang="en-ZA" sz="5000" b="1" dirty="0">
              <a:solidFill>
                <a:srgbClr val="002060"/>
              </a:solidFill>
            </a:endParaRPr>
          </a:p>
        </p:txBody>
      </p:sp>
      <p:sp>
        <p:nvSpPr>
          <p:cNvPr id="3" name="TextBox 2"/>
          <p:cNvSpPr txBox="1"/>
          <p:nvPr/>
        </p:nvSpPr>
        <p:spPr>
          <a:xfrm>
            <a:off x="3069222" y="1051908"/>
            <a:ext cx="5832648" cy="369332"/>
          </a:xfrm>
          <a:prstGeom prst="rect">
            <a:avLst/>
          </a:prstGeom>
          <a:noFill/>
        </p:spPr>
        <p:txBody>
          <a:bodyPr wrap="square" rtlCol="0">
            <a:spAutoFit/>
          </a:bodyPr>
          <a:lstStyle/>
          <a:p>
            <a:r>
              <a:rPr lang="en-GB" dirty="0" smtClean="0"/>
              <a:t>Tax</a:t>
            </a:r>
            <a:r>
              <a:rPr lang="en-GB" dirty="0"/>
              <a:t> </a:t>
            </a:r>
            <a:r>
              <a:rPr lang="en-GB" dirty="0" smtClean="0"/>
              <a:t>Statistics has been published since 2008.</a:t>
            </a:r>
            <a:endParaRPr lang="en-ZA" dirty="0"/>
          </a:p>
        </p:txBody>
      </p:sp>
      <p:pic>
        <p:nvPicPr>
          <p:cNvPr id="17" name="Picture 16"/>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69207" y="1567424"/>
            <a:ext cx="2372935" cy="2106025"/>
          </a:xfrm>
          <a:prstGeom prst="rect">
            <a:avLst/>
          </a:prstGeom>
        </p:spPr>
      </p:pic>
      <p:sp>
        <p:nvSpPr>
          <p:cNvPr id="4" name="TextBox 3"/>
          <p:cNvSpPr txBox="1"/>
          <p:nvPr/>
        </p:nvSpPr>
        <p:spPr>
          <a:xfrm>
            <a:off x="3058123" y="1689722"/>
            <a:ext cx="3481626" cy="1477328"/>
          </a:xfrm>
          <a:prstGeom prst="rect">
            <a:avLst/>
          </a:prstGeom>
          <a:noFill/>
        </p:spPr>
        <p:txBody>
          <a:bodyPr wrap="square" rtlCol="0">
            <a:spAutoFit/>
          </a:bodyPr>
          <a:lstStyle/>
          <a:p>
            <a:r>
              <a:rPr lang="en-GB" dirty="0" smtClean="0"/>
              <a:t>Overview </a:t>
            </a:r>
            <a:r>
              <a:rPr lang="en-GB" dirty="0"/>
              <a:t>of tax revenue collections and tax return information </a:t>
            </a:r>
            <a:r>
              <a:rPr lang="en-GB" dirty="0" smtClean="0"/>
              <a:t>for:</a:t>
            </a:r>
          </a:p>
          <a:p>
            <a:r>
              <a:rPr lang="en-GB" dirty="0" smtClean="0"/>
              <a:t>2012 </a:t>
            </a:r>
            <a:r>
              <a:rPr lang="en-GB" dirty="0"/>
              <a:t>-</a:t>
            </a:r>
            <a:r>
              <a:rPr lang="en-GB" dirty="0" smtClean="0"/>
              <a:t> </a:t>
            </a:r>
            <a:r>
              <a:rPr lang="en-GB" dirty="0"/>
              <a:t>2015 tax years </a:t>
            </a:r>
            <a:r>
              <a:rPr lang="en-GB" dirty="0" smtClean="0"/>
              <a:t>&amp;</a:t>
            </a:r>
          </a:p>
          <a:p>
            <a:r>
              <a:rPr lang="en-GB" dirty="0" smtClean="0"/>
              <a:t>2011/12 - </a:t>
            </a:r>
            <a:r>
              <a:rPr lang="en-GB" dirty="0"/>
              <a:t>2015/16 fiscal years.</a:t>
            </a:r>
            <a:endParaRPr lang="en-ZA" dirty="0"/>
          </a:p>
        </p:txBody>
      </p:sp>
      <p:sp>
        <p:nvSpPr>
          <p:cNvPr id="7" name="TextBox 6"/>
          <p:cNvSpPr txBox="1"/>
          <p:nvPr/>
        </p:nvSpPr>
        <p:spPr>
          <a:xfrm>
            <a:off x="881587" y="2385245"/>
            <a:ext cx="1548173" cy="830997"/>
          </a:xfrm>
          <a:prstGeom prst="rect">
            <a:avLst/>
          </a:prstGeom>
          <a:solidFill>
            <a:schemeClr val="bg1"/>
          </a:solidFill>
        </p:spPr>
        <p:txBody>
          <a:bodyPr wrap="square" rtlCol="0">
            <a:spAutoFit/>
          </a:bodyPr>
          <a:lstStyle/>
          <a:p>
            <a:r>
              <a:rPr lang="en-ZA" sz="2400" b="1" dirty="0" smtClean="0">
                <a:solidFill>
                  <a:srgbClr val="002060"/>
                </a:solidFill>
              </a:rPr>
              <a:t>Tax years </a:t>
            </a:r>
          </a:p>
          <a:p>
            <a:r>
              <a:rPr lang="en-ZA" sz="2400" b="1" dirty="0" smtClean="0">
                <a:solidFill>
                  <a:srgbClr val="002060"/>
                </a:solidFill>
              </a:rPr>
              <a:t>2012-2015</a:t>
            </a:r>
            <a:endParaRPr lang="en-ZA" sz="2400" b="1" dirty="0">
              <a:solidFill>
                <a:srgbClr val="002060"/>
              </a:solidFill>
            </a:endParaRPr>
          </a:p>
        </p:txBody>
      </p:sp>
      <p:pic>
        <p:nvPicPr>
          <p:cNvPr id="18" name="Picture 17"/>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484373" y="1513165"/>
            <a:ext cx="2372935" cy="2106025"/>
          </a:xfrm>
          <a:prstGeom prst="rect">
            <a:avLst/>
          </a:prstGeom>
        </p:spPr>
      </p:pic>
      <p:sp>
        <p:nvSpPr>
          <p:cNvPr id="19" name="TextBox 18"/>
          <p:cNvSpPr txBox="1"/>
          <p:nvPr/>
        </p:nvSpPr>
        <p:spPr>
          <a:xfrm>
            <a:off x="6813668" y="2252570"/>
            <a:ext cx="1685779" cy="1200329"/>
          </a:xfrm>
          <a:prstGeom prst="rect">
            <a:avLst/>
          </a:prstGeom>
          <a:solidFill>
            <a:schemeClr val="bg1"/>
          </a:solidFill>
        </p:spPr>
        <p:txBody>
          <a:bodyPr wrap="square" rtlCol="0">
            <a:spAutoFit/>
          </a:bodyPr>
          <a:lstStyle/>
          <a:p>
            <a:r>
              <a:rPr lang="en-ZA" sz="2400" b="1" dirty="0" smtClean="0">
                <a:solidFill>
                  <a:srgbClr val="002060"/>
                </a:solidFill>
              </a:rPr>
              <a:t>Fiscal years </a:t>
            </a:r>
          </a:p>
          <a:p>
            <a:r>
              <a:rPr lang="en-ZA" sz="2400" b="1" dirty="0" smtClean="0">
                <a:solidFill>
                  <a:srgbClr val="002060"/>
                </a:solidFill>
              </a:rPr>
              <a:t>2011/12-2015/16</a:t>
            </a:r>
            <a:endParaRPr lang="en-ZA" sz="2400" b="1" dirty="0">
              <a:solidFill>
                <a:srgbClr val="002060"/>
              </a:solidFill>
            </a:endParaRPr>
          </a:p>
        </p:txBody>
      </p:sp>
      <p:pic>
        <p:nvPicPr>
          <p:cNvPr id="21" name="Picture 20"/>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72571" y="3829752"/>
            <a:ext cx="1983595" cy="1983595"/>
          </a:xfrm>
          <a:prstGeom prst="rect">
            <a:avLst/>
          </a:prstGeom>
        </p:spPr>
      </p:pic>
    </p:spTree>
    <p:extLst>
      <p:ext uri="{BB962C8B-B14F-4D97-AF65-F5344CB8AC3E}">
        <p14:creationId xmlns:p14="http://schemas.microsoft.com/office/powerpoint/2010/main" val="1241781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20</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20</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20</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20</a:t>
            </a:fld>
            <a:endParaRPr lang="en-ZA" dirty="0"/>
          </a:p>
        </p:txBody>
      </p:sp>
      <p:sp>
        <p:nvSpPr>
          <p:cNvPr id="21" name="TextBox 20"/>
          <p:cNvSpPr txBox="1"/>
          <p:nvPr/>
        </p:nvSpPr>
        <p:spPr>
          <a:xfrm>
            <a:off x="939320" y="2894411"/>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pic>
        <p:nvPicPr>
          <p:cNvPr id="28" name="Picture 27" descr="D:\Users\s1039019\Desktop\65999-200.png"/>
          <p:cNvPicPr/>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l="18727" t="8989" r="19101" b="4869"/>
          <a:stretch/>
        </p:blipFill>
        <p:spPr bwMode="auto">
          <a:xfrm>
            <a:off x="120667" y="1208662"/>
            <a:ext cx="1850822" cy="2532923"/>
          </a:xfrm>
          <a:prstGeom prst="rect">
            <a:avLst/>
          </a:prstGeom>
          <a:noFill/>
          <a:ln>
            <a:noFill/>
          </a:ln>
          <a:extLst>
            <a:ext uri="{53640926-AAD7-44D8-BBD7-CCE9431645EC}">
              <a14:shadowObscured xmlns:a14="http://schemas.microsoft.com/office/drawing/2010/main"/>
            </a:ext>
          </a:extLst>
        </p:spPr>
      </p:pic>
      <p:sp>
        <p:nvSpPr>
          <p:cNvPr id="30" name="TextBox 29"/>
          <p:cNvSpPr txBox="1"/>
          <p:nvPr/>
        </p:nvSpPr>
        <p:spPr>
          <a:xfrm>
            <a:off x="1895561" y="1505888"/>
            <a:ext cx="2701586" cy="1754326"/>
          </a:xfrm>
          <a:prstGeom prst="rect">
            <a:avLst/>
          </a:prstGeom>
          <a:noFill/>
        </p:spPr>
        <p:txBody>
          <a:bodyPr wrap="square" rtlCol="0">
            <a:spAutoFit/>
          </a:bodyPr>
          <a:lstStyle/>
          <a:p>
            <a:r>
              <a:rPr lang="en-GB" dirty="0"/>
              <a:t>325 companies reported taxable income &gt; </a:t>
            </a:r>
            <a:r>
              <a:rPr lang="en-GB" dirty="0" smtClean="0"/>
              <a:t>R200m.</a:t>
            </a:r>
            <a:endParaRPr lang="en-GB" dirty="0"/>
          </a:p>
          <a:p>
            <a:pPr lvl="0"/>
            <a:endParaRPr lang="en-GB" dirty="0" smtClean="0"/>
          </a:p>
          <a:p>
            <a:pPr lvl="0"/>
            <a:r>
              <a:rPr lang="en-GB" dirty="0" smtClean="0"/>
              <a:t>These 325 companies were liable for 58% of </a:t>
            </a:r>
          </a:p>
          <a:p>
            <a:pPr lvl="0"/>
            <a:r>
              <a:rPr lang="en-GB" dirty="0" smtClean="0"/>
              <a:t>CIT assessed.</a:t>
            </a:r>
          </a:p>
        </p:txBody>
      </p:sp>
      <p:cxnSp>
        <p:nvCxnSpPr>
          <p:cNvPr id="31" name="Straight Connector 30"/>
          <p:cNvCxnSpPr/>
          <p:nvPr/>
        </p:nvCxnSpPr>
        <p:spPr>
          <a:xfrm>
            <a:off x="4658921" y="908720"/>
            <a:ext cx="0" cy="4968552"/>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2057" name="TextBox 2056"/>
          <p:cNvSpPr txBox="1"/>
          <p:nvPr/>
        </p:nvSpPr>
        <p:spPr>
          <a:xfrm>
            <a:off x="43871" y="4143742"/>
            <a:ext cx="2076491" cy="1723549"/>
          </a:xfrm>
          <a:prstGeom prst="rect">
            <a:avLst/>
          </a:prstGeom>
          <a:noFill/>
        </p:spPr>
        <p:txBody>
          <a:bodyPr wrap="square" rtlCol="0">
            <a:spAutoFit/>
          </a:bodyPr>
          <a:lstStyle/>
          <a:p>
            <a:r>
              <a:rPr lang="en-ZA" sz="7000" b="1" dirty="0" smtClean="0">
                <a:solidFill>
                  <a:schemeClr val="tx1">
                    <a:lumMod val="65000"/>
                    <a:lumOff val="35000"/>
                  </a:schemeClr>
                </a:solidFill>
              </a:rPr>
              <a:t>0.2%</a:t>
            </a:r>
            <a:r>
              <a:rPr lang="en-ZA" dirty="0" smtClean="0">
                <a:solidFill>
                  <a:srgbClr val="00B050"/>
                </a:solidFill>
              </a:rPr>
              <a:t> </a:t>
            </a:r>
            <a:r>
              <a:rPr lang="en-ZA" dirty="0" smtClean="0"/>
              <a:t>of positive taxable income companies</a:t>
            </a:r>
            <a:endParaRPr lang="en-ZA" dirty="0"/>
          </a:p>
        </p:txBody>
      </p:sp>
      <p:sp>
        <p:nvSpPr>
          <p:cNvPr id="2058" name="Right Arrow 2057"/>
          <p:cNvSpPr/>
          <p:nvPr/>
        </p:nvSpPr>
        <p:spPr>
          <a:xfrm>
            <a:off x="1971489" y="4143742"/>
            <a:ext cx="1027692" cy="1198281"/>
          </a:xfrm>
          <a:prstGeom prst="rightArrow">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a:solidFill>
                  <a:schemeClr val="tx1"/>
                </a:solidFill>
              </a:rPr>
              <a:t>l</a:t>
            </a:r>
            <a:r>
              <a:rPr lang="en-ZA" dirty="0" smtClean="0">
                <a:solidFill>
                  <a:schemeClr val="tx1"/>
                </a:solidFill>
              </a:rPr>
              <a:t>iable for</a:t>
            </a:r>
            <a:endParaRPr lang="en-ZA" dirty="0">
              <a:solidFill>
                <a:schemeClr val="tx1"/>
              </a:solidFill>
            </a:endParaRPr>
          </a:p>
        </p:txBody>
      </p:sp>
      <p:sp>
        <p:nvSpPr>
          <p:cNvPr id="2060" name="TextBox 2059"/>
          <p:cNvSpPr txBox="1"/>
          <p:nvPr/>
        </p:nvSpPr>
        <p:spPr>
          <a:xfrm>
            <a:off x="2912301" y="4098183"/>
            <a:ext cx="1746620" cy="1446550"/>
          </a:xfrm>
          <a:prstGeom prst="rect">
            <a:avLst/>
          </a:prstGeom>
          <a:noFill/>
        </p:spPr>
        <p:txBody>
          <a:bodyPr wrap="square" rtlCol="0">
            <a:spAutoFit/>
          </a:bodyPr>
          <a:lstStyle/>
          <a:p>
            <a:r>
              <a:rPr lang="en-ZA" sz="7000" b="1" dirty="0" smtClean="0">
                <a:solidFill>
                  <a:srgbClr val="C00000"/>
                </a:solidFill>
              </a:rPr>
              <a:t>58%</a:t>
            </a:r>
          </a:p>
          <a:p>
            <a:r>
              <a:rPr lang="en-ZA" dirty="0"/>
              <a:t>o</a:t>
            </a:r>
            <a:r>
              <a:rPr lang="en-ZA" dirty="0" smtClean="0"/>
              <a:t>f CIT assessed</a:t>
            </a:r>
            <a:endParaRPr lang="en-ZA" dirty="0"/>
          </a:p>
        </p:txBody>
      </p:sp>
      <p:sp>
        <p:nvSpPr>
          <p:cNvPr id="29" name="TextBox 28"/>
          <p:cNvSpPr txBox="1"/>
          <p:nvPr/>
        </p:nvSpPr>
        <p:spPr>
          <a:xfrm>
            <a:off x="120668" y="15140"/>
            <a:ext cx="8915102" cy="769441"/>
          </a:xfrm>
          <a:prstGeom prst="rect">
            <a:avLst/>
          </a:prstGeom>
          <a:noFill/>
        </p:spPr>
        <p:txBody>
          <a:bodyPr wrap="square" rtlCol="0">
            <a:spAutoFit/>
          </a:bodyPr>
          <a:lstStyle/>
          <a:p>
            <a:pPr lvl="0" algn="ctr"/>
            <a:r>
              <a:rPr lang="en-GB" sz="2200" b="1" dirty="0">
                <a:solidFill>
                  <a:srgbClr val="002060"/>
                </a:solidFill>
                <a:latin typeface="+mj-lt"/>
              </a:rPr>
              <a:t>The concentrated nature of the South African economy is </a:t>
            </a:r>
            <a:r>
              <a:rPr lang="en-GB" sz="2200" b="1" dirty="0" smtClean="0">
                <a:solidFill>
                  <a:srgbClr val="002060"/>
                </a:solidFill>
                <a:latin typeface="+mj-lt"/>
              </a:rPr>
              <a:t>evident, with </a:t>
            </a:r>
            <a:r>
              <a:rPr lang="en-GB" sz="2200" b="1" dirty="0">
                <a:solidFill>
                  <a:srgbClr val="002060"/>
                </a:solidFill>
                <a:latin typeface="+mj-lt"/>
              </a:rPr>
              <a:t>325 large companies </a:t>
            </a:r>
            <a:r>
              <a:rPr lang="en-GB" sz="2200" b="1" dirty="0" smtClean="0">
                <a:solidFill>
                  <a:srgbClr val="002060"/>
                </a:solidFill>
                <a:latin typeface="+mj-lt"/>
              </a:rPr>
              <a:t>liable for 58% of CIT assessed</a:t>
            </a:r>
            <a:r>
              <a:rPr lang="en-GB" sz="2200" b="1" dirty="0">
                <a:solidFill>
                  <a:srgbClr val="002060"/>
                </a:solidFill>
                <a:latin typeface="+mj-lt"/>
              </a:rPr>
              <a:t> </a:t>
            </a:r>
            <a:r>
              <a:rPr lang="en-GB" sz="2200" b="1" dirty="0" smtClean="0">
                <a:solidFill>
                  <a:srgbClr val="002060"/>
                </a:solidFill>
                <a:latin typeface="+mj-lt"/>
              </a:rPr>
              <a:t>for the 2014 tax year.</a:t>
            </a:r>
            <a:endParaRPr lang="en-ZA" sz="2200" b="1" dirty="0">
              <a:solidFill>
                <a:srgbClr val="002060"/>
              </a:solidFill>
              <a:latin typeface="+mj-lt"/>
            </a:endParaRPr>
          </a:p>
        </p:txBody>
      </p:sp>
      <p:pic>
        <p:nvPicPr>
          <p:cNvPr id="24" name="Picture 23" descr="D:\Users\s1039019\Desktop\suitcase.png"/>
          <p:cNvPicPr/>
          <p:nvPr/>
        </p:nvPicPr>
        <p:blipFill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backgroundRemoval t="10667" b="92000" l="0" r="98667">
                        <a14:foregroundMark x1="10222" y1="25778" x2="11111" y2="85778"/>
                        <a14:foregroundMark x1="86667" y1="25778" x2="90222" y2="84000"/>
                      </a14:backgroundRemoval>
                    </a14:imgEffect>
                  </a14:imgLayer>
                </a14:imgProps>
              </a:ext>
              <a:ext uri="{28A0092B-C50C-407E-A947-70E740481C1C}">
                <a14:useLocalDpi xmlns:a14="http://schemas.microsoft.com/office/drawing/2010/main" val="0"/>
              </a:ext>
            </a:extLst>
          </a:blip>
          <a:srcRect t="11111" b="11111"/>
          <a:stretch/>
        </p:blipFill>
        <p:spPr bwMode="auto">
          <a:xfrm>
            <a:off x="4774517" y="1183232"/>
            <a:ext cx="1822994" cy="1583963"/>
          </a:xfrm>
          <a:prstGeom prst="rect">
            <a:avLst/>
          </a:prstGeom>
          <a:noFill/>
          <a:ln>
            <a:noFill/>
          </a:ln>
          <a:extLst>
            <a:ext uri="{53640926-AAD7-44D8-BBD7-CCE9431645EC}">
              <a14:shadowObscured xmlns:a14="http://schemas.microsoft.com/office/drawing/2010/main"/>
            </a:ext>
          </a:extLst>
        </p:spPr>
      </p:pic>
      <p:sp>
        <p:nvSpPr>
          <p:cNvPr id="16" name="TextBox 15"/>
          <p:cNvSpPr txBox="1"/>
          <p:nvPr/>
        </p:nvSpPr>
        <p:spPr>
          <a:xfrm>
            <a:off x="6597511" y="951890"/>
            <a:ext cx="2503559" cy="2308324"/>
          </a:xfrm>
          <a:prstGeom prst="rect">
            <a:avLst/>
          </a:prstGeom>
          <a:noFill/>
        </p:spPr>
        <p:txBody>
          <a:bodyPr wrap="square" rtlCol="0">
            <a:spAutoFit/>
          </a:bodyPr>
          <a:lstStyle/>
          <a:p>
            <a:pPr lvl="0"/>
            <a:r>
              <a:rPr lang="en-GB" dirty="0"/>
              <a:t>The Financial intermediation, insurance, real-estate &amp; business services sector </a:t>
            </a:r>
            <a:r>
              <a:rPr lang="en-GB" dirty="0" smtClean="0"/>
              <a:t>represented 26% </a:t>
            </a:r>
            <a:r>
              <a:rPr lang="en-GB" dirty="0"/>
              <a:t>of the assessed companies but was </a:t>
            </a:r>
            <a:r>
              <a:rPr lang="en-GB" dirty="0" smtClean="0"/>
              <a:t>liable </a:t>
            </a:r>
            <a:r>
              <a:rPr lang="en-GB" dirty="0"/>
              <a:t>for </a:t>
            </a:r>
            <a:r>
              <a:rPr lang="en-GB" dirty="0" smtClean="0"/>
              <a:t>38% </a:t>
            </a:r>
            <a:r>
              <a:rPr lang="en-GB" dirty="0"/>
              <a:t>of </a:t>
            </a:r>
            <a:r>
              <a:rPr lang="en-GB" dirty="0" smtClean="0"/>
              <a:t>CIT assessed.</a:t>
            </a:r>
            <a:endParaRPr lang="en-ZA" dirty="0"/>
          </a:p>
        </p:txBody>
      </p:sp>
      <p:pic>
        <p:nvPicPr>
          <p:cNvPr id="33" name="Picture 32" descr="Image result for small business icon">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4843328" y="3709160"/>
            <a:ext cx="1631549" cy="1680303"/>
          </a:xfrm>
          <a:prstGeom prst="rect">
            <a:avLst/>
          </a:prstGeom>
          <a:noFill/>
          <a:ln>
            <a:noFill/>
          </a:ln>
        </p:spPr>
      </p:pic>
      <p:sp>
        <p:nvSpPr>
          <p:cNvPr id="23" name="Rectangle 22"/>
          <p:cNvSpPr/>
          <p:nvPr/>
        </p:nvSpPr>
        <p:spPr>
          <a:xfrm>
            <a:off x="6526143" y="3447399"/>
            <a:ext cx="2617857" cy="2308324"/>
          </a:xfrm>
          <a:prstGeom prst="rect">
            <a:avLst/>
          </a:prstGeom>
        </p:spPr>
        <p:txBody>
          <a:bodyPr wrap="square">
            <a:spAutoFit/>
          </a:bodyPr>
          <a:lstStyle/>
          <a:p>
            <a:pPr lvl="0" algn="just"/>
            <a:r>
              <a:rPr lang="en-GB" dirty="0" smtClean="0">
                <a:latin typeface="Calibri" panose="020F0502020204030204" pitchFamily="34" charset="0"/>
                <a:ea typeface="Cambria" panose="02040503050406030204" pitchFamily="18" charset="0"/>
                <a:cs typeface="Times New Roman" panose="02020603050405020304" pitchFamily="18" charset="0"/>
              </a:rPr>
              <a:t>18% of assessed companies were assessed as </a:t>
            </a:r>
            <a:r>
              <a:rPr lang="en-GB" dirty="0">
                <a:latin typeface="Calibri" panose="020F0502020204030204" pitchFamily="34" charset="0"/>
                <a:ea typeface="Cambria" panose="02040503050406030204" pitchFamily="18" charset="0"/>
                <a:cs typeface="Times New Roman" panose="02020603050405020304" pitchFamily="18" charset="0"/>
              </a:rPr>
              <a:t>Small Business Corporations (SBCs) being taxed at </a:t>
            </a:r>
            <a:r>
              <a:rPr lang="en-GB" dirty="0" smtClean="0">
                <a:latin typeface="Calibri" panose="020F0502020204030204" pitchFamily="34" charset="0"/>
                <a:ea typeface="Cambria" panose="02040503050406030204" pitchFamily="18" charset="0"/>
                <a:cs typeface="Times New Roman" panose="02020603050405020304" pitchFamily="18" charset="0"/>
              </a:rPr>
              <a:t>the applicable </a:t>
            </a:r>
            <a:r>
              <a:rPr lang="en-GB" dirty="0">
                <a:latin typeface="Calibri" panose="020F0502020204030204" pitchFamily="34" charset="0"/>
                <a:ea typeface="Cambria" panose="02040503050406030204" pitchFamily="18" charset="0"/>
                <a:cs typeface="Times New Roman" panose="02020603050405020304" pitchFamily="18" charset="0"/>
              </a:rPr>
              <a:t>graduated income tax rate instead of the fixed company tax rate of 28</a:t>
            </a:r>
            <a:r>
              <a:rPr lang="en-GB" dirty="0" smtClean="0">
                <a:latin typeface="Calibri" panose="020F0502020204030204" pitchFamily="34" charset="0"/>
                <a:ea typeface="Cambria" panose="02040503050406030204" pitchFamily="18" charset="0"/>
                <a:cs typeface="Times New Roman" panose="02020603050405020304" pitchFamily="18" charset="0"/>
              </a:rPr>
              <a:t>%.</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204513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21</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21</a:t>
            </a:fld>
            <a:endParaRPr lang="en-ZA" dirty="0"/>
          </a:p>
        </p:txBody>
      </p:sp>
      <p:sp>
        <p:nvSpPr>
          <p:cNvPr id="15" name="TextBox 14"/>
          <p:cNvSpPr txBox="1"/>
          <p:nvPr/>
        </p:nvSpPr>
        <p:spPr>
          <a:xfrm>
            <a:off x="35151" y="-35251"/>
            <a:ext cx="8915102" cy="769441"/>
          </a:xfrm>
          <a:prstGeom prst="rect">
            <a:avLst/>
          </a:prstGeom>
          <a:noFill/>
        </p:spPr>
        <p:txBody>
          <a:bodyPr wrap="square" rtlCol="0">
            <a:spAutoFit/>
          </a:bodyPr>
          <a:lstStyle/>
          <a:p>
            <a:pPr lvl="0" algn="ctr"/>
            <a:r>
              <a:rPr lang="en-GB" sz="2200" b="1" dirty="0" smtClean="0">
                <a:solidFill>
                  <a:srgbClr val="002060"/>
                </a:solidFill>
                <a:latin typeface="+mj-lt"/>
              </a:rPr>
              <a:t>The introduction </a:t>
            </a:r>
            <a:r>
              <a:rPr lang="en-GB" sz="2200" b="1" dirty="0">
                <a:solidFill>
                  <a:srgbClr val="002060"/>
                </a:solidFill>
                <a:latin typeface="+mj-lt"/>
              </a:rPr>
              <a:t>of </a:t>
            </a:r>
            <a:r>
              <a:rPr lang="en-GB" sz="2200" b="1" dirty="0" smtClean="0">
                <a:solidFill>
                  <a:srgbClr val="002060"/>
                </a:solidFill>
                <a:latin typeface="+mj-lt"/>
              </a:rPr>
              <a:t>the 80</a:t>
            </a:r>
            <a:r>
              <a:rPr lang="en-GB" sz="2200" b="1" dirty="0">
                <a:solidFill>
                  <a:srgbClr val="002060"/>
                </a:solidFill>
                <a:latin typeface="+mj-lt"/>
              </a:rPr>
              <a:t>% rule improved CIT compliance and brought most of the CIT liability collections into the applicable </a:t>
            </a:r>
            <a:r>
              <a:rPr lang="en-GB" sz="2200" b="1" dirty="0" smtClean="0">
                <a:solidFill>
                  <a:srgbClr val="002060"/>
                </a:solidFill>
                <a:latin typeface="+mj-lt"/>
              </a:rPr>
              <a:t>year of assessment</a:t>
            </a:r>
            <a:r>
              <a:rPr lang="en-GB" sz="2200" b="1" dirty="0">
                <a:solidFill>
                  <a:srgbClr val="002060"/>
                </a:solidFill>
                <a:latin typeface="+mj-lt"/>
              </a:rPr>
              <a:t>.</a:t>
            </a:r>
            <a:endParaRPr lang="en-ZA" sz="2200" b="1" dirty="0">
              <a:solidFill>
                <a:srgbClr val="002060"/>
              </a:solidFill>
              <a:latin typeface="+mj-lt"/>
            </a:endParaRPr>
          </a:p>
        </p:txBody>
      </p:sp>
      <p:sp>
        <p:nvSpPr>
          <p:cNvPr id="3" name="Rectangle 2"/>
          <p:cNvSpPr/>
          <p:nvPr/>
        </p:nvSpPr>
        <p:spPr>
          <a:xfrm>
            <a:off x="6762710" y="1447693"/>
            <a:ext cx="2256968" cy="1477328"/>
          </a:xfrm>
          <a:prstGeom prst="rect">
            <a:avLst/>
          </a:prstGeom>
        </p:spPr>
        <p:txBody>
          <a:bodyPr wrap="square">
            <a:spAutoFit/>
          </a:bodyPr>
          <a:lstStyle/>
          <a:p>
            <a:pPr lvl="0"/>
            <a:r>
              <a:rPr lang="en-GB" dirty="0" smtClean="0"/>
              <a:t>During </a:t>
            </a:r>
            <a:r>
              <a:rPr lang="en-GB" dirty="0"/>
              <a:t>2014/15, </a:t>
            </a:r>
            <a:r>
              <a:rPr lang="en-GB" dirty="0" smtClean="0"/>
              <a:t>53% </a:t>
            </a:r>
            <a:r>
              <a:rPr lang="en-GB" dirty="0"/>
              <a:t>of the tax paid related to the 2014 tax year and </a:t>
            </a:r>
            <a:r>
              <a:rPr lang="en-GB" dirty="0" smtClean="0"/>
              <a:t>46% </a:t>
            </a:r>
            <a:r>
              <a:rPr lang="en-GB" dirty="0"/>
              <a:t>related to the 2015 tax year</a:t>
            </a:r>
            <a:r>
              <a:rPr lang="en-GB" dirty="0" smtClean="0"/>
              <a:t>.</a:t>
            </a:r>
            <a:endParaRPr lang="en-ZA" dirty="0"/>
          </a:p>
        </p:txBody>
      </p:sp>
      <p:sp>
        <p:nvSpPr>
          <p:cNvPr id="16" name="Rectangle 15"/>
          <p:cNvSpPr/>
          <p:nvPr/>
        </p:nvSpPr>
        <p:spPr>
          <a:xfrm>
            <a:off x="5950149" y="3907319"/>
            <a:ext cx="2971504" cy="1477328"/>
          </a:xfrm>
          <a:prstGeom prst="rect">
            <a:avLst/>
          </a:prstGeom>
        </p:spPr>
        <p:txBody>
          <a:bodyPr wrap="square">
            <a:spAutoFit/>
          </a:bodyPr>
          <a:lstStyle/>
          <a:p>
            <a:r>
              <a:rPr lang="en-GB" dirty="0" smtClean="0"/>
              <a:t>The </a:t>
            </a:r>
            <a:r>
              <a:rPr lang="en-GB" dirty="0"/>
              <a:t>application of the 80% rule </a:t>
            </a:r>
            <a:r>
              <a:rPr lang="en-GB" dirty="0" smtClean="0"/>
              <a:t>substantially reduced 3</a:t>
            </a:r>
            <a:r>
              <a:rPr lang="en-GB" baseline="30000" dirty="0" smtClean="0"/>
              <a:t>rd</a:t>
            </a:r>
            <a:r>
              <a:rPr lang="en-GB" dirty="0" smtClean="0"/>
              <a:t> provisional </a:t>
            </a:r>
            <a:r>
              <a:rPr lang="en-GB" dirty="0"/>
              <a:t>tax payments from 22% in 2008/09 to 3% in 2015/16.</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18" name="Picture 17"/>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064353" y="1326119"/>
            <a:ext cx="2106025" cy="2106025"/>
          </a:xfrm>
          <a:prstGeom prst="rect">
            <a:avLst/>
          </a:prstGeom>
        </p:spPr>
      </p:pic>
      <p:sp>
        <p:nvSpPr>
          <p:cNvPr id="19" name="TextBox 18"/>
          <p:cNvSpPr txBox="1"/>
          <p:nvPr/>
        </p:nvSpPr>
        <p:spPr>
          <a:xfrm>
            <a:off x="2260705" y="935771"/>
            <a:ext cx="1789513" cy="492443"/>
          </a:xfrm>
          <a:prstGeom prst="rect">
            <a:avLst/>
          </a:prstGeom>
          <a:noFill/>
        </p:spPr>
        <p:txBody>
          <a:bodyPr wrap="square" rtlCol="0">
            <a:spAutoFit/>
          </a:bodyPr>
          <a:lstStyle/>
          <a:p>
            <a:r>
              <a:rPr lang="en-ZA" sz="2600" b="1" dirty="0" smtClean="0">
                <a:solidFill>
                  <a:schemeClr val="tx1">
                    <a:lumMod val="65000"/>
                    <a:lumOff val="35000"/>
                  </a:schemeClr>
                </a:solidFill>
              </a:rPr>
              <a:t>2014/2015</a:t>
            </a:r>
            <a:endParaRPr lang="en-ZA" sz="2600" b="1" dirty="0">
              <a:solidFill>
                <a:schemeClr val="tx1">
                  <a:lumMod val="65000"/>
                  <a:lumOff val="35000"/>
                </a:schemeClr>
              </a:solidFill>
            </a:endParaRPr>
          </a:p>
        </p:txBody>
      </p:sp>
      <p:pic>
        <p:nvPicPr>
          <p:cNvPr id="26" name="Picture 2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98929" y="902657"/>
            <a:ext cx="1291047" cy="1291047"/>
          </a:xfrm>
          <a:prstGeom prst="rect">
            <a:avLst/>
          </a:prstGeom>
        </p:spPr>
      </p:pic>
      <p:sp>
        <p:nvSpPr>
          <p:cNvPr id="21" name="Right Arrow 20"/>
          <p:cNvSpPr/>
          <p:nvPr/>
        </p:nvSpPr>
        <p:spPr>
          <a:xfrm>
            <a:off x="4082159" y="1245860"/>
            <a:ext cx="1216494" cy="922183"/>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t>2014</a:t>
            </a:r>
            <a:endParaRPr lang="en-ZA" sz="2400" dirty="0"/>
          </a:p>
        </p:txBody>
      </p:sp>
      <p:sp>
        <p:nvSpPr>
          <p:cNvPr id="25" name="Right Arrow 24"/>
          <p:cNvSpPr/>
          <p:nvPr/>
        </p:nvSpPr>
        <p:spPr>
          <a:xfrm>
            <a:off x="4117727" y="2349928"/>
            <a:ext cx="1216494" cy="922183"/>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t>2015</a:t>
            </a:r>
            <a:endParaRPr lang="en-ZA" sz="2400" dirty="0"/>
          </a:p>
        </p:txBody>
      </p:sp>
      <p:sp>
        <p:nvSpPr>
          <p:cNvPr id="24" name="TextBox 23"/>
          <p:cNvSpPr txBox="1"/>
          <p:nvPr/>
        </p:nvSpPr>
        <p:spPr>
          <a:xfrm>
            <a:off x="347080" y="1124538"/>
            <a:ext cx="1732908" cy="1169551"/>
          </a:xfrm>
          <a:prstGeom prst="rect">
            <a:avLst/>
          </a:prstGeom>
          <a:noFill/>
        </p:spPr>
        <p:txBody>
          <a:bodyPr wrap="square" rtlCol="0">
            <a:spAutoFit/>
          </a:bodyPr>
          <a:lstStyle/>
          <a:p>
            <a:r>
              <a:rPr lang="en-ZA" sz="7000" b="1" dirty="0" smtClean="0">
                <a:solidFill>
                  <a:srgbClr val="C00000"/>
                </a:solidFill>
              </a:rPr>
              <a:t>80% </a:t>
            </a:r>
          </a:p>
        </p:txBody>
      </p:sp>
      <p:cxnSp>
        <p:nvCxnSpPr>
          <p:cNvPr id="30" name="Straight Connector 29"/>
          <p:cNvCxnSpPr/>
          <p:nvPr/>
        </p:nvCxnSpPr>
        <p:spPr>
          <a:xfrm>
            <a:off x="2218420" y="3717032"/>
            <a:ext cx="6804248" cy="0"/>
          </a:xfrm>
          <a:prstGeom prst="line">
            <a:avLst/>
          </a:prstGeom>
          <a:ln w="539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177307" y="3830148"/>
            <a:ext cx="1190775" cy="1015663"/>
          </a:xfrm>
          <a:prstGeom prst="rect">
            <a:avLst/>
          </a:prstGeom>
          <a:noFill/>
        </p:spPr>
        <p:txBody>
          <a:bodyPr wrap="none" rtlCol="0">
            <a:spAutoFit/>
          </a:bodyPr>
          <a:lstStyle/>
          <a:p>
            <a:r>
              <a:rPr lang="en-ZA" sz="6000" b="1" dirty="0" smtClean="0">
                <a:solidFill>
                  <a:schemeClr val="tx2"/>
                </a:solidFill>
              </a:rPr>
              <a:t>3</a:t>
            </a:r>
            <a:r>
              <a:rPr lang="en-ZA" sz="6000" b="1" baseline="30000" dirty="0" smtClean="0">
                <a:solidFill>
                  <a:schemeClr val="tx2"/>
                </a:solidFill>
              </a:rPr>
              <a:t>rd</a:t>
            </a:r>
            <a:r>
              <a:rPr lang="en-ZA" sz="6000" dirty="0" smtClean="0"/>
              <a:t> </a:t>
            </a:r>
            <a:endParaRPr lang="en-ZA" sz="6000" dirty="0"/>
          </a:p>
        </p:txBody>
      </p:sp>
      <p:sp>
        <p:nvSpPr>
          <p:cNvPr id="34" name="TextBox 33"/>
          <p:cNvSpPr txBox="1"/>
          <p:nvPr/>
        </p:nvSpPr>
        <p:spPr>
          <a:xfrm>
            <a:off x="2191039" y="4682099"/>
            <a:ext cx="1295905" cy="646331"/>
          </a:xfrm>
          <a:prstGeom prst="rect">
            <a:avLst/>
          </a:prstGeom>
          <a:noFill/>
        </p:spPr>
        <p:txBody>
          <a:bodyPr wrap="square" rtlCol="0">
            <a:spAutoFit/>
          </a:bodyPr>
          <a:lstStyle/>
          <a:p>
            <a:r>
              <a:rPr lang="en-ZA" dirty="0"/>
              <a:t>p</a:t>
            </a:r>
            <a:r>
              <a:rPr lang="en-ZA" dirty="0" smtClean="0"/>
              <a:t>rovisional payments</a:t>
            </a:r>
            <a:endParaRPr lang="en-ZA" dirty="0"/>
          </a:p>
        </p:txBody>
      </p:sp>
      <p:sp>
        <p:nvSpPr>
          <p:cNvPr id="35" name="Down Arrow 34"/>
          <p:cNvSpPr/>
          <p:nvPr/>
        </p:nvSpPr>
        <p:spPr>
          <a:xfrm>
            <a:off x="3368082" y="3872478"/>
            <a:ext cx="2390772" cy="2004795"/>
          </a:xfrm>
          <a:prstGeom prst="downArrow">
            <a:avLst>
              <a:gd name="adj1" fmla="val 70407"/>
              <a:gd name="adj2" fmla="val 38436"/>
            </a:avLst>
          </a:prstGeom>
          <a:noFill/>
          <a:ln w="603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3200" b="1" dirty="0" smtClean="0">
                <a:solidFill>
                  <a:srgbClr val="C00000"/>
                </a:solidFill>
              </a:rPr>
              <a:t>22%</a:t>
            </a:r>
            <a:r>
              <a:rPr lang="en-ZA" sz="2800" dirty="0" smtClean="0"/>
              <a:t> </a:t>
            </a:r>
          </a:p>
          <a:p>
            <a:pPr algn="ctr"/>
            <a:r>
              <a:rPr lang="en-ZA" sz="1600" dirty="0" smtClean="0">
                <a:solidFill>
                  <a:schemeClr val="tx1"/>
                </a:solidFill>
              </a:rPr>
              <a:t>2008/09 to </a:t>
            </a:r>
          </a:p>
          <a:p>
            <a:pPr algn="ctr"/>
            <a:r>
              <a:rPr lang="en-ZA" sz="3200" b="1" dirty="0" smtClean="0">
                <a:solidFill>
                  <a:srgbClr val="002060"/>
                </a:solidFill>
              </a:rPr>
              <a:t>3%</a:t>
            </a:r>
            <a:r>
              <a:rPr lang="en-ZA" sz="2800" b="1" dirty="0" smtClean="0">
                <a:solidFill>
                  <a:srgbClr val="002060"/>
                </a:solidFill>
              </a:rPr>
              <a:t> </a:t>
            </a:r>
          </a:p>
          <a:p>
            <a:pPr algn="ctr"/>
            <a:r>
              <a:rPr lang="en-ZA" dirty="0" smtClean="0">
                <a:solidFill>
                  <a:schemeClr val="tx1"/>
                </a:solidFill>
              </a:rPr>
              <a:t>2015/16</a:t>
            </a:r>
            <a:endParaRPr lang="en-ZA" dirty="0">
              <a:solidFill>
                <a:schemeClr val="tx1"/>
              </a:solidFill>
            </a:endParaRPr>
          </a:p>
        </p:txBody>
      </p:sp>
      <p:pic>
        <p:nvPicPr>
          <p:cNvPr id="27" name="Picture 26"/>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07181" y="2229708"/>
            <a:ext cx="1291047" cy="1291047"/>
          </a:xfrm>
          <a:prstGeom prst="rect">
            <a:avLst/>
          </a:prstGeom>
        </p:spPr>
      </p:pic>
      <p:sp>
        <p:nvSpPr>
          <p:cNvPr id="4" name="Rectangle 3"/>
          <p:cNvSpPr/>
          <p:nvPr/>
        </p:nvSpPr>
        <p:spPr>
          <a:xfrm>
            <a:off x="5560293" y="1337439"/>
            <a:ext cx="914400" cy="76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3200" b="1" dirty="0" smtClean="0">
                <a:solidFill>
                  <a:schemeClr val="tx1">
                    <a:lumMod val="65000"/>
                    <a:lumOff val="35000"/>
                  </a:schemeClr>
                </a:solidFill>
              </a:rPr>
              <a:t>53%</a:t>
            </a:r>
            <a:endParaRPr lang="en-ZA" sz="3200" b="1" dirty="0">
              <a:solidFill>
                <a:schemeClr val="tx1">
                  <a:lumMod val="65000"/>
                  <a:lumOff val="35000"/>
                </a:schemeClr>
              </a:solidFill>
            </a:endParaRPr>
          </a:p>
        </p:txBody>
      </p:sp>
      <p:sp>
        <p:nvSpPr>
          <p:cNvPr id="29" name="Rectangle 28"/>
          <p:cNvSpPr/>
          <p:nvPr/>
        </p:nvSpPr>
        <p:spPr>
          <a:xfrm>
            <a:off x="5597860" y="2661639"/>
            <a:ext cx="914400" cy="76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3200" b="1" dirty="0" smtClean="0">
                <a:solidFill>
                  <a:schemeClr val="tx1">
                    <a:lumMod val="65000"/>
                    <a:lumOff val="35000"/>
                  </a:schemeClr>
                </a:solidFill>
              </a:rPr>
              <a:t>46%</a:t>
            </a:r>
            <a:endParaRPr lang="en-ZA" sz="3200" b="1" dirty="0">
              <a:solidFill>
                <a:schemeClr val="tx1">
                  <a:lumMod val="65000"/>
                  <a:lumOff val="35000"/>
                </a:schemeClr>
              </a:solidFill>
            </a:endParaRPr>
          </a:p>
        </p:txBody>
      </p:sp>
      <p:pic>
        <p:nvPicPr>
          <p:cNvPr id="5" name="Picture 4"/>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078" y="2943583"/>
            <a:ext cx="1955793" cy="1955793"/>
          </a:xfrm>
          <a:prstGeom prst="rect">
            <a:avLst/>
          </a:prstGeom>
        </p:spPr>
      </p:pic>
      <p:sp>
        <p:nvSpPr>
          <p:cNvPr id="31" name="TextBox 30"/>
          <p:cNvSpPr txBox="1"/>
          <p:nvPr/>
        </p:nvSpPr>
        <p:spPr>
          <a:xfrm>
            <a:off x="246804" y="1832145"/>
            <a:ext cx="1732908" cy="1169551"/>
          </a:xfrm>
          <a:prstGeom prst="rect">
            <a:avLst/>
          </a:prstGeom>
          <a:noFill/>
        </p:spPr>
        <p:txBody>
          <a:bodyPr wrap="square" rtlCol="0">
            <a:spAutoFit/>
          </a:bodyPr>
          <a:lstStyle/>
          <a:p>
            <a:r>
              <a:rPr lang="en-ZA" sz="7000" b="1" dirty="0" smtClean="0">
                <a:solidFill>
                  <a:srgbClr val="C00000"/>
                </a:solidFill>
              </a:rPr>
              <a:t>rule </a:t>
            </a:r>
          </a:p>
        </p:txBody>
      </p:sp>
    </p:spTree>
    <p:extLst>
      <p:ext uri="{BB962C8B-B14F-4D97-AF65-F5344CB8AC3E}">
        <p14:creationId xmlns:p14="http://schemas.microsoft.com/office/powerpoint/2010/main" val="25722717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22</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22</a:t>
            </a:fld>
            <a:endParaRPr lang="en-ZA" dirty="0"/>
          </a:p>
        </p:txBody>
      </p:sp>
      <p:sp>
        <p:nvSpPr>
          <p:cNvPr id="15" name="TextBox 14"/>
          <p:cNvSpPr txBox="1">
            <a:spLocks noChangeArrowheads="1"/>
          </p:cNvSpPr>
          <p:nvPr/>
        </p:nvSpPr>
        <p:spPr bwMode="auto">
          <a:xfrm>
            <a:off x="611561"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a:solidFill>
                  <a:schemeClr val="bg1"/>
                </a:solidFill>
                <a:latin typeface="Calibri" pitchFamily="34" charset="0"/>
              </a:rPr>
              <a:t>Highlights:</a:t>
            </a:r>
          </a:p>
          <a:p>
            <a:pPr marL="0" lvl="1" algn="ctr">
              <a:tabLst>
                <a:tab pos="355600" algn="l"/>
              </a:tabLst>
            </a:pPr>
            <a:r>
              <a:rPr lang="en-ZA" sz="4400" b="1" dirty="0">
                <a:solidFill>
                  <a:schemeClr val="bg1"/>
                </a:solidFill>
                <a:latin typeface="Calibri" pitchFamily="34" charset="0"/>
              </a:rPr>
              <a:t>Chapter </a:t>
            </a:r>
            <a:r>
              <a:rPr lang="en-ZA" sz="4400" b="1" dirty="0" smtClean="0">
                <a:solidFill>
                  <a:schemeClr val="bg1"/>
                </a:solidFill>
                <a:latin typeface="Calibri" pitchFamily="34" charset="0"/>
              </a:rPr>
              <a:t>4</a:t>
            </a:r>
            <a:endParaRPr lang="en-ZA" sz="4400" b="1" dirty="0">
              <a:solidFill>
                <a:schemeClr val="bg1"/>
              </a:solidFill>
              <a:latin typeface="Calibri" pitchFamily="34" charset="0"/>
            </a:endParaRPr>
          </a:p>
          <a:p>
            <a:pPr marL="0" lvl="1" algn="ctr">
              <a:tabLst>
                <a:tab pos="355600" algn="l"/>
              </a:tabLst>
            </a:pPr>
            <a:r>
              <a:rPr lang="en-ZA" sz="4400" b="1" dirty="0" smtClean="0">
                <a:solidFill>
                  <a:schemeClr val="bg1"/>
                </a:solidFill>
                <a:latin typeface="Calibri" pitchFamily="34" charset="0"/>
              </a:rPr>
              <a:t>Value-Added Tax</a:t>
            </a:r>
          </a:p>
        </p:txBody>
      </p:sp>
    </p:spTree>
    <p:extLst>
      <p:ext uri="{BB962C8B-B14F-4D97-AF65-F5344CB8AC3E}">
        <p14:creationId xmlns:p14="http://schemas.microsoft.com/office/powerpoint/2010/main" val="740520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23</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23</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23</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23</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p:cNvSpPr/>
          <p:nvPr/>
        </p:nvSpPr>
        <p:spPr>
          <a:xfrm>
            <a:off x="1031420" y="1986306"/>
            <a:ext cx="7947387" cy="423514"/>
          </a:xfrm>
          <a:prstGeom prst="rect">
            <a:avLst/>
          </a:prstGeom>
        </p:spPr>
        <p:txBody>
          <a:bodyPr wrap="square">
            <a:spAutoFit/>
          </a:bodyPr>
          <a:lstStyle/>
          <a:p>
            <a:pPr lvl="0" algn="just">
              <a:lnSpc>
                <a:spcPct val="115000"/>
              </a:lnSpc>
              <a:spcBef>
                <a:spcPts val="1000"/>
              </a:spcBef>
              <a:spcAft>
                <a:spcPts val="1000"/>
              </a:spcAft>
            </a:pPr>
            <a:r>
              <a:rPr lang="en-GB" sz="2000" b="1" dirty="0" smtClean="0">
                <a:latin typeface="Calibri" panose="020F0502020204030204" pitchFamily="34" charset="0"/>
                <a:ea typeface="Cambria" panose="02040503050406030204" pitchFamily="18" charset="0"/>
                <a:cs typeface="Times New Roman" panose="02020603050405020304" pitchFamily="18" charset="0"/>
              </a:rPr>
              <a:t>Aggregate </a:t>
            </a:r>
            <a:r>
              <a:rPr lang="en-GB" sz="2000" b="1" dirty="0">
                <a:latin typeface="Calibri" panose="020F0502020204030204" pitchFamily="34" charset="0"/>
                <a:ea typeface="Cambria" panose="02040503050406030204" pitchFamily="18" charset="0"/>
                <a:cs typeface="Times New Roman" panose="02020603050405020304" pitchFamily="18" charset="0"/>
              </a:rPr>
              <a:t>growth in net VAT revenue was driven by a growth </a:t>
            </a:r>
            <a:r>
              <a:rPr lang="en-GB" sz="2000" b="1" dirty="0" smtClean="0">
                <a:latin typeface="Calibri" panose="020F0502020204030204" pitchFamily="34" charset="0"/>
                <a:ea typeface="Cambria" panose="02040503050406030204" pitchFamily="18" charset="0"/>
                <a:cs typeface="Times New Roman" panose="02020603050405020304" pitchFamily="18" charset="0"/>
              </a:rPr>
              <a:t>of:</a:t>
            </a:r>
            <a:endParaRPr lang="en-ZA" sz="2000" b="1" dirty="0">
              <a:latin typeface="Cambria" panose="02040503050406030204" pitchFamily="18" charset="0"/>
              <a:ea typeface="Cambria" panose="02040503050406030204" pitchFamily="18" charset="0"/>
              <a:cs typeface="Times New Roman" panose="02020603050405020304" pitchFamily="18" charset="0"/>
            </a:endParaRPr>
          </a:p>
        </p:txBody>
      </p:sp>
      <p:sp>
        <p:nvSpPr>
          <p:cNvPr id="24" name="TextBox 23"/>
          <p:cNvSpPr txBox="1"/>
          <p:nvPr/>
        </p:nvSpPr>
        <p:spPr>
          <a:xfrm>
            <a:off x="0" y="15140"/>
            <a:ext cx="9144000" cy="769441"/>
          </a:xfrm>
          <a:prstGeom prst="rect">
            <a:avLst/>
          </a:prstGeom>
          <a:noFill/>
        </p:spPr>
        <p:txBody>
          <a:bodyPr wrap="square" rtlCol="0">
            <a:spAutoFit/>
          </a:bodyPr>
          <a:lstStyle/>
          <a:p>
            <a:pPr algn="ctr"/>
            <a:r>
              <a:rPr lang="en-ZA" sz="2200" b="1" dirty="0" smtClean="0">
                <a:solidFill>
                  <a:srgbClr val="002060"/>
                </a:solidFill>
                <a:latin typeface="+mj-lt"/>
              </a:rPr>
              <a:t>In the 2015/16 fiscal year </a:t>
            </a:r>
            <a:r>
              <a:rPr lang="en-GB" sz="2200" b="1" dirty="0">
                <a:solidFill>
                  <a:srgbClr val="002060"/>
                </a:solidFill>
                <a:latin typeface="+mj-lt"/>
                <a:cs typeface="Times New Roman" panose="02020603050405020304" pitchFamily="18" charset="0"/>
              </a:rPr>
              <a:t>N</a:t>
            </a:r>
            <a:r>
              <a:rPr lang="en-GB" sz="2200" b="1" dirty="0" smtClean="0">
                <a:solidFill>
                  <a:srgbClr val="002060"/>
                </a:solidFill>
                <a:latin typeface="+mj-lt"/>
                <a:ea typeface="Cambria" panose="02040503050406030204" pitchFamily="18" charset="0"/>
                <a:cs typeface="Times New Roman" panose="02020603050405020304" pitchFamily="18" charset="0"/>
              </a:rPr>
              <a:t>et </a:t>
            </a:r>
            <a:r>
              <a:rPr lang="en-GB" sz="2200" b="1" dirty="0">
                <a:solidFill>
                  <a:srgbClr val="002060"/>
                </a:solidFill>
                <a:latin typeface="+mj-lt"/>
                <a:ea typeface="Cambria" panose="02040503050406030204" pitchFamily="18" charset="0"/>
                <a:cs typeface="Times New Roman" panose="02020603050405020304" pitchFamily="18" charset="0"/>
              </a:rPr>
              <a:t>VAT collections grew by 7.6% compared to the previous </a:t>
            </a:r>
            <a:r>
              <a:rPr lang="en-GB" sz="2200" b="1" dirty="0" smtClean="0">
                <a:solidFill>
                  <a:srgbClr val="002060"/>
                </a:solidFill>
                <a:latin typeface="+mj-lt"/>
                <a:ea typeface="Cambria" panose="02040503050406030204" pitchFamily="18" charset="0"/>
                <a:cs typeface="Times New Roman" panose="02020603050405020304" pitchFamily="18" charset="0"/>
              </a:rPr>
              <a:t>year.</a:t>
            </a:r>
            <a:endParaRPr lang="en-ZA" sz="2200" b="1" dirty="0">
              <a:solidFill>
                <a:srgbClr val="002060"/>
              </a:solidFill>
              <a:latin typeface="+mj-lt"/>
            </a:endParaRPr>
          </a:p>
        </p:txBody>
      </p:sp>
      <p:pic>
        <p:nvPicPr>
          <p:cNvPr id="26" name="Picture 25"/>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60557" y="2711175"/>
            <a:ext cx="1983696" cy="2038231"/>
          </a:xfrm>
          <a:prstGeom prst="rect">
            <a:avLst/>
          </a:prstGeom>
        </p:spPr>
      </p:pic>
      <p:pic>
        <p:nvPicPr>
          <p:cNvPr id="27" name="Picture 26" descr="D:\Users\s1039019\Desktop\untitled.png"/>
          <p:cNvPicPr/>
          <p:nvPr/>
        </p:nvPicPr>
        <p:blipFill rotWithShape="1">
          <a:blip r:embed="rId5">
            <a:duotone>
              <a:schemeClr val="accent2">
                <a:shade val="45000"/>
                <a:satMod val="135000"/>
              </a:schemeClr>
              <a:prstClr val="white"/>
            </a:duotone>
            <a:extLst>
              <a:ext uri="{28A0092B-C50C-407E-A947-70E740481C1C}">
                <a14:useLocalDpi xmlns:a14="http://schemas.microsoft.com/office/drawing/2010/main" val="0"/>
              </a:ext>
            </a:extLst>
          </a:blip>
          <a:srcRect t="28000" b="28889"/>
          <a:stretch/>
        </p:blipFill>
        <p:spPr bwMode="auto">
          <a:xfrm>
            <a:off x="6752651" y="3251041"/>
            <a:ext cx="1829647" cy="870314"/>
          </a:xfrm>
          <a:prstGeom prst="rect">
            <a:avLst/>
          </a:prstGeom>
          <a:noFill/>
          <a:ln>
            <a:noFill/>
          </a:ln>
          <a:extLst>
            <a:ext uri="{53640926-AAD7-44D8-BBD7-CCE9431645EC}">
              <a14:shadowObscured xmlns:a14="http://schemas.microsoft.com/office/drawing/2010/main"/>
            </a:ext>
          </a:extLst>
        </p:spPr>
      </p:pic>
      <p:sp>
        <p:nvSpPr>
          <p:cNvPr id="16" name="TextBox 15"/>
          <p:cNvSpPr txBox="1"/>
          <p:nvPr/>
        </p:nvSpPr>
        <p:spPr>
          <a:xfrm>
            <a:off x="6752651" y="4828466"/>
            <a:ext cx="2097463" cy="923330"/>
          </a:xfrm>
          <a:prstGeom prst="rect">
            <a:avLst/>
          </a:prstGeom>
          <a:noFill/>
        </p:spPr>
        <p:txBody>
          <a:bodyPr wrap="square" rtlCol="0">
            <a:spAutoFit/>
          </a:bodyPr>
          <a:lstStyle/>
          <a:p>
            <a:pPr lvl="0" algn="ctr"/>
            <a:r>
              <a:rPr lang="en-GB" dirty="0">
                <a:latin typeface="Calibri" panose="020F0502020204030204" pitchFamily="34" charset="0"/>
                <a:ea typeface="Times New Roman" panose="02020603050405020304" pitchFamily="18" charset="0"/>
                <a:cs typeface="Times New Roman" panose="02020603050405020304" pitchFamily="18" charset="0"/>
              </a:rPr>
              <a:t>A</a:t>
            </a:r>
            <a:r>
              <a:rPr lang="en-GB" dirty="0" smtClean="0">
                <a:latin typeface="Calibri" panose="020F0502020204030204" pitchFamily="34" charset="0"/>
                <a:ea typeface="Times New Roman" panose="02020603050405020304" pitchFamily="18" charset="0"/>
                <a:cs typeface="Times New Roman" panose="02020603050405020304" pitchFamily="18" charset="0"/>
              </a:rPr>
              <a:t>ssisted </a:t>
            </a:r>
            <a:r>
              <a:rPr lang="en-GB" dirty="0">
                <a:latin typeface="Calibri" panose="020F0502020204030204" pitchFamily="34" charset="0"/>
                <a:ea typeface="Times New Roman" panose="02020603050405020304" pitchFamily="18" charset="0"/>
                <a:cs typeface="Times New Roman" panose="02020603050405020304" pitchFamily="18" charset="0"/>
              </a:rPr>
              <a:t>by limited </a:t>
            </a:r>
            <a:r>
              <a:rPr lang="en-GB" dirty="0">
                <a:latin typeface="Calibri" panose="020F0502020204030204" pitchFamily="34" charset="0"/>
                <a:ea typeface="Cambria" panose="02040503050406030204" pitchFamily="18" charset="0"/>
                <a:cs typeface="Times New Roman" panose="02020603050405020304" pitchFamily="18" charset="0"/>
              </a:rPr>
              <a:t>growth of only 3.0% in VAT </a:t>
            </a:r>
            <a:r>
              <a:rPr lang="en-GB" dirty="0" smtClean="0">
                <a:latin typeface="Calibri" panose="020F0502020204030204" pitchFamily="34" charset="0"/>
                <a:ea typeface="Cambria" panose="02040503050406030204" pitchFamily="18" charset="0"/>
                <a:cs typeface="Times New Roman" panose="02020603050405020304" pitchFamily="18" charset="0"/>
              </a:rPr>
              <a:t>refunds</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19" name="Rectangle 18"/>
          <p:cNvSpPr/>
          <p:nvPr/>
        </p:nvSpPr>
        <p:spPr>
          <a:xfrm>
            <a:off x="666530" y="5100120"/>
            <a:ext cx="3106941" cy="410882"/>
          </a:xfrm>
          <a:prstGeom prst="rect">
            <a:avLst/>
          </a:prstGeom>
        </p:spPr>
        <p:txBody>
          <a:bodyPr wrap="none">
            <a:spAutoFit/>
          </a:bodyPr>
          <a:lstStyle/>
          <a:p>
            <a:pPr lvl="0" algn="just">
              <a:lnSpc>
                <a:spcPct val="115000"/>
              </a:lnSpc>
              <a:spcBef>
                <a:spcPts val="1000"/>
              </a:spcBef>
              <a:spcAft>
                <a:spcPts val="1000"/>
              </a:spcAft>
            </a:pPr>
            <a:r>
              <a:rPr lang="en-GB" dirty="0">
                <a:latin typeface="Calibri" panose="020F0502020204030204" pitchFamily="34" charset="0"/>
                <a:ea typeface="Cambria" panose="02040503050406030204" pitchFamily="18" charset="0"/>
                <a:cs typeface="Times New Roman" panose="02020603050405020304" pitchFamily="18" charset="0"/>
              </a:rPr>
              <a:t>10.4% in Import VAT payments </a:t>
            </a:r>
          </a:p>
        </p:txBody>
      </p:sp>
      <p:sp>
        <p:nvSpPr>
          <p:cNvPr id="31" name="Rectangle 30"/>
          <p:cNvSpPr/>
          <p:nvPr/>
        </p:nvSpPr>
        <p:spPr>
          <a:xfrm>
            <a:off x="3840894" y="4839829"/>
            <a:ext cx="2783744" cy="923330"/>
          </a:xfrm>
          <a:prstGeom prst="rect">
            <a:avLst/>
          </a:prstGeom>
        </p:spPr>
        <p:txBody>
          <a:bodyPr wrap="square">
            <a:spAutoFit/>
          </a:bodyPr>
          <a:lstStyle/>
          <a:p>
            <a:pPr lvl="0" algn="ctr"/>
            <a:r>
              <a:rPr lang="en-GB" dirty="0" smtClean="0">
                <a:latin typeface="Calibri" panose="020F0502020204030204" pitchFamily="34" charset="0"/>
                <a:ea typeface="Cambria" panose="02040503050406030204" pitchFamily="18" charset="0"/>
                <a:cs typeface="Times New Roman" panose="02020603050405020304" pitchFamily="18" charset="0"/>
              </a:rPr>
              <a:t>Moderated </a:t>
            </a:r>
            <a:r>
              <a:rPr lang="en-GB" dirty="0">
                <a:latin typeface="Calibri" panose="020F0502020204030204" pitchFamily="34" charset="0"/>
                <a:ea typeface="Cambria" panose="02040503050406030204" pitchFamily="18" charset="0"/>
                <a:cs typeface="Times New Roman" panose="02020603050405020304" pitchFamily="18" charset="0"/>
              </a:rPr>
              <a:t>by a 3.7% increase in Domestic VAT </a:t>
            </a:r>
            <a:r>
              <a:rPr lang="en-GB" dirty="0" smtClean="0">
                <a:latin typeface="Calibri" panose="020F0502020204030204" pitchFamily="34" charset="0"/>
                <a:ea typeface="Cambria" panose="02040503050406030204" pitchFamily="18" charset="0"/>
                <a:cs typeface="Times New Roman" panose="02020603050405020304" pitchFamily="18" charset="0"/>
              </a:rPr>
              <a:t>payments</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3" name="TextBox 32"/>
          <p:cNvSpPr txBox="1"/>
          <p:nvPr/>
        </p:nvSpPr>
        <p:spPr>
          <a:xfrm>
            <a:off x="1725294" y="2958654"/>
            <a:ext cx="1080120" cy="584775"/>
          </a:xfrm>
          <a:prstGeom prst="rect">
            <a:avLst/>
          </a:prstGeom>
          <a:noFill/>
        </p:spPr>
        <p:txBody>
          <a:bodyPr wrap="square" rtlCol="0">
            <a:spAutoFit/>
          </a:bodyPr>
          <a:lstStyle/>
          <a:p>
            <a:r>
              <a:rPr lang="en-ZA" sz="3200" b="1" dirty="0" smtClean="0">
                <a:solidFill>
                  <a:schemeClr val="bg1"/>
                </a:solidFill>
              </a:rPr>
              <a:t>77%</a:t>
            </a:r>
            <a:endParaRPr lang="en-ZA" sz="3200" b="1" dirty="0">
              <a:solidFill>
                <a:schemeClr val="bg1"/>
              </a:solidFill>
            </a:endParaRPr>
          </a:p>
        </p:txBody>
      </p:sp>
      <p:pic>
        <p:nvPicPr>
          <p:cNvPr id="21" name="Picture 20"/>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84673" y="2344239"/>
            <a:ext cx="2732116" cy="2732116"/>
          </a:xfrm>
          <a:prstGeom prst="rect">
            <a:avLst/>
          </a:prstGeom>
        </p:spPr>
      </p:pic>
      <p:sp>
        <p:nvSpPr>
          <p:cNvPr id="23" name="TextBox 22"/>
          <p:cNvSpPr txBox="1"/>
          <p:nvPr/>
        </p:nvSpPr>
        <p:spPr>
          <a:xfrm>
            <a:off x="1700126" y="3768499"/>
            <a:ext cx="901209" cy="584775"/>
          </a:xfrm>
          <a:prstGeom prst="rect">
            <a:avLst/>
          </a:prstGeom>
          <a:noFill/>
        </p:spPr>
        <p:txBody>
          <a:bodyPr wrap="none" rtlCol="0">
            <a:spAutoFit/>
          </a:bodyPr>
          <a:lstStyle/>
          <a:p>
            <a:r>
              <a:rPr lang="en-ZA" sz="3200" b="1" dirty="0" smtClean="0">
                <a:solidFill>
                  <a:schemeClr val="bg1"/>
                </a:solidFill>
              </a:rPr>
              <a:t>10%</a:t>
            </a:r>
            <a:endParaRPr lang="en-ZA" sz="3200" b="1" dirty="0">
              <a:solidFill>
                <a:schemeClr val="bg1"/>
              </a:solidFill>
            </a:endParaRPr>
          </a:p>
        </p:txBody>
      </p:sp>
      <p:sp>
        <p:nvSpPr>
          <p:cNvPr id="36" name="TextBox 35"/>
          <p:cNvSpPr txBox="1"/>
          <p:nvPr/>
        </p:nvSpPr>
        <p:spPr>
          <a:xfrm>
            <a:off x="4905996" y="3415884"/>
            <a:ext cx="692818" cy="584775"/>
          </a:xfrm>
          <a:prstGeom prst="rect">
            <a:avLst/>
          </a:prstGeom>
          <a:noFill/>
        </p:spPr>
        <p:txBody>
          <a:bodyPr wrap="none" rtlCol="0">
            <a:spAutoFit/>
          </a:bodyPr>
          <a:lstStyle/>
          <a:p>
            <a:r>
              <a:rPr lang="en-ZA" sz="3200" b="1" dirty="0">
                <a:solidFill>
                  <a:schemeClr val="bg1"/>
                </a:solidFill>
              </a:rPr>
              <a:t>4</a:t>
            </a:r>
            <a:r>
              <a:rPr lang="en-ZA" sz="3200" b="1" dirty="0" smtClean="0">
                <a:solidFill>
                  <a:schemeClr val="bg1"/>
                </a:solidFill>
              </a:rPr>
              <a:t>%</a:t>
            </a:r>
            <a:endParaRPr lang="en-ZA" sz="3200" b="1" dirty="0">
              <a:solidFill>
                <a:schemeClr val="bg1"/>
              </a:solidFill>
            </a:endParaRPr>
          </a:p>
        </p:txBody>
      </p:sp>
      <p:sp>
        <p:nvSpPr>
          <p:cNvPr id="37" name="TextBox 36"/>
          <p:cNvSpPr txBox="1"/>
          <p:nvPr/>
        </p:nvSpPr>
        <p:spPr>
          <a:xfrm>
            <a:off x="7378262" y="3393810"/>
            <a:ext cx="692818" cy="584775"/>
          </a:xfrm>
          <a:prstGeom prst="rect">
            <a:avLst/>
          </a:prstGeom>
          <a:noFill/>
        </p:spPr>
        <p:txBody>
          <a:bodyPr wrap="none" rtlCol="0">
            <a:spAutoFit/>
          </a:bodyPr>
          <a:lstStyle/>
          <a:p>
            <a:r>
              <a:rPr lang="en-ZA" sz="3200" b="1" dirty="0" smtClean="0">
                <a:solidFill>
                  <a:schemeClr val="bg1"/>
                </a:solidFill>
              </a:rPr>
              <a:t>3%</a:t>
            </a:r>
            <a:endParaRPr lang="en-ZA" sz="3200" b="1" dirty="0">
              <a:solidFill>
                <a:schemeClr val="bg1"/>
              </a:solidFill>
            </a:endParaRPr>
          </a:p>
        </p:txBody>
      </p:sp>
      <p:sp>
        <p:nvSpPr>
          <p:cNvPr id="4" name="Rounded Rectangular Callout 3"/>
          <p:cNvSpPr/>
          <p:nvPr/>
        </p:nvSpPr>
        <p:spPr>
          <a:xfrm>
            <a:off x="1368750" y="1235015"/>
            <a:ext cx="6009828" cy="612648"/>
          </a:xfrm>
          <a:prstGeom prst="wedgeRoundRectCallout">
            <a:avLst>
              <a:gd name="adj1" fmla="val -54858"/>
              <a:gd name="adj2" fmla="val -3700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000" b="1" dirty="0">
                <a:solidFill>
                  <a:srgbClr val="002060"/>
                </a:solidFill>
              </a:rPr>
              <a:t>Net VAT = Domestic VAT + Import VAT – VAT refunds</a:t>
            </a:r>
          </a:p>
        </p:txBody>
      </p:sp>
    </p:spTree>
    <p:extLst>
      <p:ext uri="{BB962C8B-B14F-4D97-AF65-F5344CB8AC3E}">
        <p14:creationId xmlns:p14="http://schemas.microsoft.com/office/powerpoint/2010/main" val="35807629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24</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24</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24</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24</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TextBox 23"/>
          <p:cNvSpPr txBox="1"/>
          <p:nvPr/>
        </p:nvSpPr>
        <p:spPr>
          <a:xfrm>
            <a:off x="0" y="116632"/>
            <a:ext cx="9144000" cy="430887"/>
          </a:xfrm>
          <a:prstGeom prst="rect">
            <a:avLst/>
          </a:prstGeom>
          <a:noFill/>
        </p:spPr>
        <p:txBody>
          <a:bodyPr wrap="square" rtlCol="0">
            <a:spAutoFit/>
          </a:bodyPr>
          <a:lstStyle/>
          <a:p>
            <a:pPr algn="ctr"/>
            <a:r>
              <a:rPr lang="en-ZA" sz="2200" b="1" dirty="0">
                <a:solidFill>
                  <a:srgbClr val="002060"/>
                </a:solidFill>
                <a:latin typeface="+mj-lt"/>
              </a:rPr>
              <a:t>(</a:t>
            </a:r>
            <a:r>
              <a:rPr lang="en-ZA" sz="2200" b="1" dirty="0" err="1">
                <a:solidFill>
                  <a:srgbClr val="002060"/>
                </a:solidFill>
                <a:latin typeface="+mj-lt"/>
              </a:rPr>
              <a:t>GST</a:t>
            </a:r>
            <a:r>
              <a:rPr lang="en-ZA" sz="2200" b="1" dirty="0">
                <a:solidFill>
                  <a:srgbClr val="002060"/>
                </a:solidFill>
                <a:latin typeface="+mj-lt"/>
              </a:rPr>
              <a:t>) - VAT revenue  -  % of total and % of GDP</a:t>
            </a:r>
          </a:p>
        </p:txBody>
      </p:sp>
      <p:sp>
        <p:nvSpPr>
          <p:cNvPr id="33" name="TextBox 32"/>
          <p:cNvSpPr txBox="1"/>
          <p:nvPr/>
        </p:nvSpPr>
        <p:spPr>
          <a:xfrm>
            <a:off x="1725294" y="2958654"/>
            <a:ext cx="1080120" cy="584775"/>
          </a:xfrm>
          <a:prstGeom prst="rect">
            <a:avLst/>
          </a:prstGeom>
          <a:noFill/>
        </p:spPr>
        <p:txBody>
          <a:bodyPr wrap="square" rtlCol="0">
            <a:spAutoFit/>
          </a:bodyPr>
          <a:lstStyle/>
          <a:p>
            <a:r>
              <a:rPr lang="en-ZA" sz="3200" b="1" dirty="0" smtClean="0">
                <a:solidFill>
                  <a:schemeClr val="bg1"/>
                </a:solidFill>
              </a:rPr>
              <a:t>77%</a:t>
            </a:r>
            <a:endParaRPr lang="en-ZA" sz="3200" b="1" dirty="0">
              <a:solidFill>
                <a:schemeClr val="bg1"/>
              </a:solidFill>
            </a:endParaRPr>
          </a:p>
        </p:txBody>
      </p:sp>
      <p:sp>
        <p:nvSpPr>
          <p:cNvPr id="23" name="TextBox 22"/>
          <p:cNvSpPr txBox="1"/>
          <p:nvPr/>
        </p:nvSpPr>
        <p:spPr>
          <a:xfrm>
            <a:off x="1700126" y="3768499"/>
            <a:ext cx="901209" cy="584775"/>
          </a:xfrm>
          <a:prstGeom prst="rect">
            <a:avLst/>
          </a:prstGeom>
          <a:noFill/>
        </p:spPr>
        <p:txBody>
          <a:bodyPr wrap="none" rtlCol="0">
            <a:spAutoFit/>
          </a:bodyPr>
          <a:lstStyle/>
          <a:p>
            <a:r>
              <a:rPr lang="en-ZA" sz="3200" b="1" dirty="0" smtClean="0">
                <a:solidFill>
                  <a:schemeClr val="bg1"/>
                </a:solidFill>
              </a:rPr>
              <a:t>10%</a:t>
            </a:r>
            <a:endParaRPr lang="en-ZA" sz="3200" b="1" dirty="0">
              <a:solidFill>
                <a:schemeClr val="bg1"/>
              </a:solidFill>
            </a:endParaRPr>
          </a:p>
        </p:txBody>
      </p:sp>
      <p:sp>
        <p:nvSpPr>
          <p:cNvPr id="36" name="TextBox 35"/>
          <p:cNvSpPr txBox="1"/>
          <p:nvPr/>
        </p:nvSpPr>
        <p:spPr>
          <a:xfrm>
            <a:off x="4905996" y="3415884"/>
            <a:ext cx="484428" cy="584775"/>
          </a:xfrm>
          <a:prstGeom prst="rect">
            <a:avLst/>
          </a:prstGeom>
          <a:noFill/>
        </p:spPr>
        <p:txBody>
          <a:bodyPr wrap="none" rtlCol="0">
            <a:spAutoFit/>
          </a:bodyPr>
          <a:lstStyle/>
          <a:p>
            <a:r>
              <a:rPr lang="en-ZA" sz="3200" b="1" dirty="0" smtClean="0">
                <a:solidFill>
                  <a:schemeClr val="bg1"/>
                </a:solidFill>
              </a:rPr>
              <a:t>%</a:t>
            </a:r>
            <a:endParaRPr lang="en-ZA" sz="3200" b="1" dirty="0">
              <a:solidFill>
                <a:schemeClr val="bg1"/>
              </a:solidFill>
            </a:endParaRPr>
          </a:p>
        </p:txBody>
      </p:sp>
      <p:sp>
        <p:nvSpPr>
          <p:cNvPr id="37" name="TextBox 36"/>
          <p:cNvSpPr txBox="1"/>
          <p:nvPr/>
        </p:nvSpPr>
        <p:spPr>
          <a:xfrm>
            <a:off x="7378262" y="3393810"/>
            <a:ext cx="692818" cy="584775"/>
          </a:xfrm>
          <a:prstGeom prst="rect">
            <a:avLst/>
          </a:prstGeom>
          <a:noFill/>
        </p:spPr>
        <p:txBody>
          <a:bodyPr wrap="none" rtlCol="0">
            <a:spAutoFit/>
          </a:bodyPr>
          <a:lstStyle/>
          <a:p>
            <a:r>
              <a:rPr lang="en-ZA" sz="3200" b="1" dirty="0" smtClean="0">
                <a:solidFill>
                  <a:schemeClr val="bg1"/>
                </a:solidFill>
              </a:rPr>
              <a:t>3%</a:t>
            </a:r>
            <a:endParaRPr lang="en-ZA" sz="3200" b="1" dirty="0">
              <a:solidFill>
                <a:schemeClr val="bg1"/>
              </a:solidFill>
            </a:endParaRPr>
          </a:p>
        </p:txBody>
      </p:sp>
      <p:graphicFrame>
        <p:nvGraphicFramePr>
          <p:cNvPr id="29" name="Chart 28"/>
          <p:cNvGraphicFramePr>
            <a:graphicFrameLocks noGrp="1"/>
          </p:cNvGraphicFramePr>
          <p:nvPr>
            <p:extLst>
              <p:ext uri="{D42A27DB-BD31-4B8C-83A1-F6EECF244321}">
                <p14:modId xmlns:p14="http://schemas.microsoft.com/office/powerpoint/2010/main" val="3210524342"/>
              </p:ext>
            </p:extLst>
          </p:nvPr>
        </p:nvGraphicFramePr>
        <p:xfrm>
          <a:off x="107504" y="908721"/>
          <a:ext cx="8856984" cy="513542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095442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25</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25</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25</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25</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TextBox 23"/>
          <p:cNvSpPr txBox="1"/>
          <p:nvPr/>
        </p:nvSpPr>
        <p:spPr>
          <a:xfrm>
            <a:off x="0" y="15140"/>
            <a:ext cx="9144000" cy="769441"/>
          </a:xfrm>
          <a:prstGeom prst="rect">
            <a:avLst/>
          </a:prstGeom>
          <a:noFill/>
        </p:spPr>
        <p:txBody>
          <a:bodyPr wrap="square" rtlCol="0">
            <a:spAutoFit/>
          </a:bodyPr>
          <a:lstStyle/>
          <a:p>
            <a:pPr algn="ctr"/>
            <a:r>
              <a:rPr lang="en-ZA" sz="2200" b="1" dirty="0">
                <a:solidFill>
                  <a:srgbClr val="002060"/>
                </a:solidFill>
                <a:latin typeface="+mj-lt"/>
              </a:rPr>
              <a:t>VAT </a:t>
            </a:r>
            <a:r>
              <a:rPr lang="en-ZA" sz="2200" b="1" dirty="0" smtClean="0">
                <a:solidFill>
                  <a:srgbClr val="002060"/>
                </a:solidFill>
                <a:latin typeface="+mj-lt"/>
              </a:rPr>
              <a:t>Revenue</a:t>
            </a:r>
            <a:r>
              <a:rPr lang="en-ZA" sz="2200" b="1" dirty="0">
                <a:solidFill>
                  <a:srgbClr val="002060"/>
                </a:solidFill>
                <a:latin typeface="+mj-lt"/>
              </a:rPr>
              <a:t>: Domestic, Customs &amp; Refunds </a:t>
            </a:r>
            <a:r>
              <a:rPr lang="en-ZA" sz="2200" b="1" dirty="0" smtClean="0">
                <a:solidFill>
                  <a:srgbClr val="002060"/>
                </a:solidFill>
                <a:latin typeface="+mj-lt"/>
              </a:rPr>
              <a:t>: as </a:t>
            </a:r>
            <a:r>
              <a:rPr lang="en-ZA" sz="2200" b="1" dirty="0">
                <a:solidFill>
                  <a:srgbClr val="002060"/>
                </a:solidFill>
                <a:latin typeface="+mj-lt"/>
              </a:rPr>
              <a:t>% of Gross (Domestic + Customs)</a:t>
            </a:r>
          </a:p>
        </p:txBody>
      </p:sp>
      <p:sp>
        <p:nvSpPr>
          <p:cNvPr id="33" name="TextBox 32"/>
          <p:cNvSpPr txBox="1"/>
          <p:nvPr/>
        </p:nvSpPr>
        <p:spPr>
          <a:xfrm>
            <a:off x="1725294" y="2958654"/>
            <a:ext cx="1080120" cy="584775"/>
          </a:xfrm>
          <a:prstGeom prst="rect">
            <a:avLst/>
          </a:prstGeom>
          <a:noFill/>
        </p:spPr>
        <p:txBody>
          <a:bodyPr wrap="square" rtlCol="0">
            <a:spAutoFit/>
          </a:bodyPr>
          <a:lstStyle/>
          <a:p>
            <a:r>
              <a:rPr lang="en-ZA" sz="3200" b="1" dirty="0" smtClean="0">
                <a:solidFill>
                  <a:schemeClr val="bg1"/>
                </a:solidFill>
              </a:rPr>
              <a:t>77%</a:t>
            </a:r>
            <a:endParaRPr lang="en-ZA" sz="3200" b="1" dirty="0">
              <a:solidFill>
                <a:schemeClr val="bg1"/>
              </a:solidFill>
            </a:endParaRPr>
          </a:p>
        </p:txBody>
      </p:sp>
      <p:sp>
        <p:nvSpPr>
          <p:cNvPr id="23" name="TextBox 22"/>
          <p:cNvSpPr txBox="1"/>
          <p:nvPr/>
        </p:nvSpPr>
        <p:spPr>
          <a:xfrm>
            <a:off x="1700126" y="3768499"/>
            <a:ext cx="901209" cy="584775"/>
          </a:xfrm>
          <a:prstGeom prst="rect">
            <a:avLst/>
          </a:prstGeom>
          <a:noFill/>
        </p:spPr>
        <p:txBody>
          <a:bodyPr wrap="none" rtlCol="0">
            <a:spAutoFit/>
          </a:bodyPr>
          <a:lstStyle/>
          <a:p>
            <a:r>
              <a:rPr lang="en-ZA" sz="3200" b="1" dirty="0" smtClean="0">
                <a:solidFill>
                  <a:schemeClr val="bg1"/>
                </a:solidFill>
              </a:rPr>
              <a:t>10%</a:t>
            </a:r>
            <a:endParaRPr lang="en-ZA" sz="3200" b="1" dirty="0">
              <a:solidFill>
                <a:schemeClr val="bg1"/>
              </a:solidFill>
            </a:endParaRPr>
          </a:p>
        </p:txBody>
      </p:sp>
      <p:sp>
        <p:nvSpPr>
          <p:cNvPr id="36" name="TextBox 35"/>
          <p:cNvSpPr txBox="1"/>
          <p:nvPr/>
        </p:nvSpPr>
        <p:spPr>
          <a:xfrm>
            <a:off x="4905996" y="3415884"/>
            <a:ext cx="484428" cy="584775"/>
          </a:xfrm>
          <a:prstGeom prst="rect">
            <a:avLst/>
          </a:prstGeom>
          <a:noFill/>
        </p:spPr>
        <p:txBody>
          <a:bodyPr wrap="none" rtlCol="0">
            <a:spAutoFit/>
          </a:bodyPr>
          <a:lstStyle/>
          <a:p>
            <a:r>
              <a:rPr lang="en-ZA" sz="3200" b="1" dirty="0" smtClean="0">
                <a:solidFill>
                  <a:schemeClr val="bg1"/>
                </a:solidFill>
              </a:rPr>
              <a:t>%</a:t>
            </a:r>
            <a:endParaRPr lang="en-ZA" sz="3200" b="1" dirty="0">
              <a:solidFill>
                <a:schemeClr val="bg1"/>
              </a:solidFill>
            </a:endParaRPr>
          </a:p>
        </p:txBody>
      </p:sp>
      <p:sp>
        <p:nvSpPr>
          <p:cNvPr id="37" name="TextBox 36"/>
          <p:cNvSpPr txBox="1"/>
          <p:nvPr/>
        </p:nvSpPr>
        <p:spPr>
          <a:xfrm>
            <a:off x="7378262" y="3393810"/>
            <a:ext cx="692818" cy="584775"/>
          </a:xfrm>
          <a:prstGeom prst="rect">
            <a:avLst/>
          </a:prstGeom>
          <a:noFill/>
        </p:spPr>
        <p:txBody>
          <a:bodyPr wrap="none" rtlCol="0">
            <a:spAutoFit/>
          </a:bodyPr>
          <a:lstStyle/>
          <a:p>
            <a:r>
              <a:rPr lang="en-ZA" sz="3200" b="1" dirty="0" smtClean="0">
                <a:solidFill>
                  <a:schemeClr val="bg1"/>
                </a:solidFill>
              </a:rPr>
              <a:t>3%</a:t>
            </a:r>
            <a:endParaRPr lang="en-ZA" sz="3200" b="1" dirty="0">
              <a:solidFill>
                <a:schemeClr val="bg1"/>
              </a:solidFill>
            </a:endParaRPr>
          </a:p>
        </p:txBody>
      </p:sp>
      <p:graphicFrame>
        <p:nvGraphicFramePr>
          <p:cNvPr id="28" name="Chart 27"/>
          <p:cNvGraphicFramePr>
            <a:graphicFrameLocks/>
          </p:cNvGraphicFramePr>
          <p:nvPr>
            <p:extLst>
              <p:ext uri="{D42A27DB-BD31-4B8C-83A1-F6EECF244321}">
                <p14:modId xmlns:p14="http://schemas.microsoft.com/office/powerpoint/2010/main" val="2535316523"/>
              </p:ext>
            </p:extLst>
          </p:nvPr>
        </p:nvGraphicFramePr>
        <p:xfrm>
          <a:off x="107504" y="836712"/>
          <a:ext cx="8784976" cy="51125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900922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26</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26</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26</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26</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p:cNvSpPr/>
          <p:nvPr/>
        </p:nvSpPr>
        <p:spPr>
          <a:xfrm>
            <a:off x="350635" y="3146445"/>
            <a:ext cx="3258153" cy="410882"/>
          </a:xfrm>
          <a:prstGeom prst="rect">
            <a:avLst/>
          </a:prstGeom>
        </p:spPr>
        <p:txBody>
          <a:bodyPr wrap="square">
            <a:spAutoFit/>
          </a:bodyPr>
          <a:lstStyle/>
          <a:p>
            <a:pPr lvl="0" algn="just">
              <a:lnSpc>
                <a:spcPct val="115000"/>
              </a:lnSpc>
              <a:spcBef>
                <a:spcPts val="1000"/>
              </a:spcBef>
              <a:spcAft>
                <a:spcPts val="1000"/>
              </a:spcAft>
            </a:pPr>
            <a:r>
              <a:rPr lang="en-GB" dirty="0">
                <a:latin typeface="Calibri" panose="020F0502020204030204" pitchFamily="34" charset="0"/>
                <a:ea typeface="Cambria" panose="02040503050406030204" pitchFamily="18" charset="0"/>
                <a:cs typeface="Times New Roman" panose="02020603050405020304" pitchFamily="18" charset="0"/>
              </a:rPr>
              <a:t>L</a:t>
            </a:r>
            <a:r>
              <a:rPr lang="en-GB" dirty="0" smtClean="0">
                <a:latin typeface="Calibri" panose="020F0502020204030204" pitchFamily="34" charset="0"/>
                <a:ea typeface="Cambria" panose="02040503050406030204" pitchFamily="18" charset="0"/>
                <a:cs typeface="Times New Roman" panose="02020603050405020304" pitchFamily="18" charset="0"/>
              </a:rPr>
              <a:t>ow </a:t>
            </a:r>
            <a:r>
              <a:rPr lang="en-GB" dirty="0">
                <a:latin typeface="Calibri" panose="020F0502020204030204" pitchFamily="34" charset="0"/>
                <a:ea typeface="Cambria" panose="02040503050406030204" pitchFamily="18" charset="0"/>
                <a:cs typeface="Times New Roman" panose="02020603050405020304" pitchFamily="18" charset="0"/>
              </a:rPr>
              <a:t>consumer </a:t>
            </a:r>
            <a:r>
              <a:rPr lang="en-GB" dirty="0" smtClean="0">
                <a:latin typeface="Calibri" panose="020F0502020204030204" pitchFamily="34" charset="0"/>
                <a:ea typeface="Cambria" panose="02040503050406030204" pitchFamily="18" charset="0"/>
                <a:cs typeface="Times New Roman" panose="02020603050405020304" pitchFamily="18" charset="0"/>
              </a:rPr>
              <a:t>confidence</a:t>
            </a:r>
          </a:p>
        </p:txBody>
      </p:sp>
      <p:sp>
        <p:nvSpPr>
          <p:cNvPr id="24" name="TextBox 23"/>
          <p:cNvSpPr txBox="1"/>
          <p:nvPr/>
        </p:nvSpPr>
        <p:spPr>
          <a:xfrm>
            <a:off x="0" y="15140"/>
            <a:ext cx="9144000" cy="769441"/>
          </a:xfrm>
          <a:prstGeom prst="rect">
            <a:avLst/>
          </a:prstGeom>
          <a:noFill/>
        </p:spPr>
        <p:txBody>
          <a:bodyPr wrap="square" rtlCol="0">
            <a:spAutoFit/>
          </a:bodyPr>
          <a:lstStyle/>
          <a:p>
            <a:pPr algn="ctr"/>
            <a:r>
              <a:rPr lang="en-GB" sz="2200" b="1" dirty="0">
                <a:solidFill>
                  <a:srgbClr val="002060"/>
                </a:solidFill>
                <a:latin typeface="+mj-lt"/>
                <a:ea typeface="Cambria" panose="02040503050406030204" pitchFamily="18" charset="0"/>
                <a:cs typeface="Times New Roman" panose="02020603050405020304" pitchFamily="18" charset="0"/>
              </a:rPr>
              <a:t>Growth in </a:t>
            </a:r>
            <a:r>
              <a:rPr lang="en-GB" sz="2200" b="1" dirty="0" smtClean="0">
                <a:solidFill>
                  <a:srgbClr val="002060"/>
                </a:solidFill>
                <a:latin typeface="+mj-lt"/>
                <a:ea typeface="Cambria" panose="02040503050406030204" pitchFamily="18" charset="0"/>
                <a:cs typeface="Times New Roman" panose="02020603050405020304" pitchFamily="18" charset="0"/>
              </a:rPr>
              <a:t>domestic </a:t>
            </a:r>
            <a:r>
              <a:rPr lang="en-GB" sz="2200" b="1" dirty="0">
                <a:solidFill>
                  <a:srgbClr val="002060"/>
                </a:solidFill>
                <a:latin typeface="+mj-lt"/>
                <a:ea typeface="Cambria" panose="02040503050406030204" pitchFamily="18" charset="0"/>
                <a:cs typeface="Times New Roman" panose="02020603050405020304" pitchFamily="18" charset="0"/>
              </a:rPr>
              <a:t>VAT payments was curtailed by subdued consumption expenditure by households.</a:t>
            </a:r>
            <a:endParaRPr lang="en-ZA" sz="2200" b="1" dirty="0">
              <a:solidFill>
                <a:srgbClr val="002060"/>
              </a:solidFill>
              <a:latin typeface="+mj-lt"/>
            </a:endParaRPr>
          </a:p>
        </p:txBody>
      </p:sp>
      <p:pic>
        <p:nvPicPr>
          <p:cNvPr id="16" name="irc_mi" descr="Image result for low confidence icon">
            <a:hlinkClick r:id="rId4"/>
          </p:cNvPr>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l="56876" t="65268" r="20047" b="5828"/>
          <a:stretch/>
        </p:blipFill>
        <p:spPr bwMode="auto">
          <a:xfrm>
            <a:off x="603135" y="1234486"/>
            <a:ext cx="1906311" cy="1929248"/>
          </a:xfrm>
          <a:prstGeom prst="rect">
            <a:avLst/>
          </a:prstGeom>
          <a:noFill/>
          <a:ln>
            <a:noFill/>
          </a:ln>
          <a:extLst>
            <a:ext uri="{53640926-AAD7-44D8-BBD7-CCE9431645EC}">
              <a14:shadowObscured xmlns:a14="http://schemas.microsoft.com/office/drawing/2010/main"/>
            </a:ext>
          </a:extLst>
        </p:spPr>
      </p:pic>
      <p:pic>
        <p:nvPicPr>
          <p:cNvPr id="3" name="Picture 2"/>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56872" y="1089222"/>
            <a:ext cx="2116167" cy="2116167"/>
          </a:xfrm>
          <a:prstGeom prst="rect">
            <a:avLst/>
          </a:prstGeom>
        </p:spPr>
      </p:pic>
      <p:pic>
        <p:nvPicPr>
          <p:cNvPr id="19" name="Picture 18" descr="Image result for low confidence icon">
            <a:hlinkClick r:id="rId4"/>
          </p:cNvPr>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l="18881" t="4896" r="55944" b="70629"/>
          <a:stretch/>
        </p:blipFill>
        <p:spPr bwMode="auto">
          <a:xfrm>
            <a:off x="6543387" y="1306706"/>
            <a:ext cx="2153226" cy="1816643"/>
          </a:xfrm>
          <a:prstGeom prst="rect">
            <a:avLst/>
          </a:prstGeom>
          <a:noFill/>
          <a:ln>
            <a:noFill/>
          </a:ln>
          <a:extLst>
            <a:ext uri="{53640926-AAD7-44D8-BBD7-CCE9431645EC}">
              <a14:shadowObscured xmlns:a14="http://schemas.microsoft.com/office/drawing/2010/main"/>
            </a:ext>
          </a:extLst>
        </p:spPr>
      </p:pic>
      <p:sp>
        <p:nvSpPr>
          <p:cNvPr id="4" name="TextBox 3"/>
          <p:cNvSpPr txBox="1"/>
          <p:nvPr/>
        </p:nvSpPr>
        <p:spPr>
          <a:xfrm>
            <a:off x="331009" y="3723314"/>
            <a:ext cx="8355791" cy="446276"/>
          </a:xfrm>
          <a:prstGeom prst="rect">
            <a:avLst/>
          </a:prstGeom>
          <a:noFill/>
        </p:spPr>
        <p:txBody>
          <a:bodyPr wrap="square" rtlCol="0">
            <a:spAutoFit/>
          </a:bodyPr>
          <a:lstStyle/>
          <a:p>
            <a:pPr lvl="0" algn="just">
              <a:lnSpc>
                <a:spcPct val="115000"/>
              </a:lnSpc>
              <a:spcBef>
                <a:spcPts val="1000"/>
              </a:spcBef>
              <a:spcAft>
                <a:spcPts val="1000"/>
              </a:spcAft>
            </a:pPr>
            <a:r>
              <a:rPr lang="en-GB" sz="2000" b="1" dirty="0">
                <a:latin typeface="Calibri" panose="020F0502020204030204" pitchFamily="34" charset="0"/>
                <a:ea typeface="Cambria" panose="02040503050406030204" pitchFamily="18" charset="0"/>
                <a:cs typeface="Times New Roman" panose="02020603050405020304" pitchFamily="18" charset="0"/>
              </a:rPr>
              <a:t>M</a:t>
            </a:r>
            <a:r>
              <a:rPr lang="en-GB" sz="2000" b="1" dirty="0" smtClean="0">
                <a:latin typeface="Calibri" panose="020F0502020204030204" pitchFamily="34" charset="0"/>
                <a:ea typeface="Cambria" panose="02040503050406030204" pitchFamily="18" charset="0"/>
                <a:cs typeface="Times New Roman" panose="02020603050405020304" pitchFamily="18" charset="0"/>
              </a:rPr>
              <a:t>ain </a:t>
            </a:r>
            <a:r>
              <a:rPr lang="en-GB" sz="2000" b="1" dirty="0">
                <a:latin typeface="Calibri" panose="020F0502020204030204" pitchFamily="34" charset="0"/>
                <a:ea typeface="Cambria" panose="02040503050406030204" pitchFamily="18" charset="0"/>
                <a:cs typeface="Times New Roman" panose="02020603050405020304" pitchFamily="18" charset="0"/>
              </a:rPr>
              <a:t>sectors </a:t>
            </a:r>
            <a:r>
              <a:rPr lang="en-GB" sz="2000" b="1" dirty="0" smtClean="0">
                <a:latin typeface="Calibri" panose="020F0502020204030204" pitchFamily="34" charset="0"/>
                <a:ea typeface="Cambria" panose="02040503050406030204" pitchFamily="18" charset="0"/>
                <a:cs typeface="Times New Roman" panose="02020603050405020304" pitchFamily="18" charset="0"/>
              </a:rPr>
              <a:t>contributing </a:t>
            </a:r>
            <a:r>
              <a:rPr lang="en-GB" sz="2000" b="1" dirty="0">
                <a:latin typeface="Calibri" panose="020F0502020204030204" pitchFamily="34" charset="0"/>
                <a:ea typeface="Cambria" panose="02040503050406030204" pitchFamily="18" charset="0"/>
                <a:cs typeface="Times New Roman" panose="02020603050405020304" pitchFamily="18" charset="0"/>
              </a:rPr>
              <a:t>to </a:t>
            </a:r>
            <a:r>
              <a:rPr lang="en-GB" sz="2000" b="1" dirty="0" smtClean="0">
                <a:latin typeface="Calibri" panose="020F0502020204030204" pitchFamily="34" charset="0"/>
                <a:ea typeface="Cambria" panose="02040503050406030204" pitchFamily="18" charset="0"/>
                <a:cs typeface="Times New Roman" panose="02020603050405020304" pitchFamily="18" charset="0"/>
              </a:rPr>
              <a:t>domestic </a:t>
            </a:r>
            <a:r>
              <a:rPr lang="en-GB" sz="2000" b="1" dirty="0">
                <a:latin typeface="Calibri" panose="020F0502020204030204" pitchFamily="34" charset="0"/>
                <a:ea typeface="Cambria" panose="02040503050406030204" pitchFamily="18" charset="0"/>
                <a:cs typeface="Times New Roman" panose="02020603050405020304" pitchFamily="18" charset="0"/>
              </a:rPr>
              <a:t>VAT </a:t>
            </a:r>
            <a:r>
              <a:rPr lang="en-GB" sz="2000" b="1" dirty="0" smtClean="0">
                <a:latin typeface="Calibri" panose="020F0502020204030204" pitchFamily="34" charset="0"/>
                <a:ea typeface="Cambria" panose="02040503050406030204" pitchFamily="18" charset="0"/>
                <a:cs typeface="Times New Roman" panose="02020603050405020304" pitchFamily="18" charset="0"/>
              </a:rPr>
              <a:t>growth:</a:t>
            </a:r>
            <a:endParaRPr lang="en-ZA" sz="2000" b="1" dirty="0">
              <a:latin typeface="Cambria" panose="02040503050406030204" pitchFamily="18" charset="0"/>
              <a:ea typeface="Cambria" panose="02040503050406030204" pitchFamily="18" charset="0"/>
              <a:cs typeface="Times New Roman" panose="02020603050405020304" pitchFamily="18" charset="0"/>
            </a:endParaRPr>
          </a:p>
        </p:txBody>
      </p:sp>
      <p:sp>
        <p:nvSpPr>
          <p:cNvPr id="15" name="TextBox 14"/>
          <p:cNvSpPr txBox="1"/>
          <p:nvPr/>
        </p:nvSpPr>
        <p:spPr>
          <a:xfrm>
            <a:off x="196818" y="881205"/>
            <a:ext cx="3826922" cy="425501"/>
          </a:xfrm>
          <a:prstGeom prst="rect">
            <a:avLst/>
          </a:prstGeom>
          <a:noFill/>
        </p:spPr>
        <p:txBody>
          <a:bodyPr wrap="square" rtlCol="0">
            <a:spAutoFit/>
          </a:bodyPr>
          <a:lstStyle/>
          <a:p>
            <a:pPr lvl="0" algn="just">
              <a:lnSpc>
                <a:spcPct val="115000"/>
              </a:lnSpc>
              <a:spcBef>
                <a:spcPts val="1000"/>
              </a:spcBef>
              <a:spcAft>
                <a:spcPts val="1000"/>
              </a:spcAft>
            </a:pPr>
            <a:r>
              <a:rPr lang="en-GB" sz="2000" b="1" dirty="0">
                <a:latin typeface="Calibri" panose="020F0502020204030204" pitchFamily="34" charset="0"/>
                <a:ea typeface="Cambria" panose="02040503050406030204" pitchFamily="18" charset="0"/>
                <a:cs typeface="Times New Roman" panose="02020603050405020304" pitchFamily="18" charset="0"/>
              </a:rPr>
              <a:t>Consumption was constrained by:</a:t>
            </a:r>
          </a:p>
        </p:txBody>
      </p:sp>
      <p:sp>
        <p:nvSpPr>
          <p:cNvPr id="21" name="Rectangle 20"/>
          <p:cNvSpPr/>
          <p:nvPr/>
        </p:nvSpPr>
        <p:spPr>
          <a:xfrm>
            <a:off x="3304463" y="3064285"/>
            <a:ext cx="2535074" cy="729430"/>
          </a:xfrm>
          <a:prstGeom prst="rect">
            <a:avLst/>
          </a:prstGeom>
        </p:spPr>
        <p:txBody>
          <a:bodyPr wrap="square">
            <a:spAutoFit/>
          </a:bodyPr>
          <a:lstStyle/>
          <a:p>
            <a:pPr lvl="0" algn="ctr">
              <a:lnSpc>
                <a:spcPct val="115000"/>
              </a:lnSpc>
              <a:spcBef>
                <a:spcPts val="1000"/>
              </a:spcBef>
              <a:spcAft>
                <a:spcPts val="1000"/>
              </a:spcAft>
            </a:pPr>
            <a:r>
              <a:rPr lang="en-GB" dirty="0">
                <a:latin typeface="Calibri" panose="020F0502020204030204" pitchFamily="34" charset="0"/>
                <a:ea typeface="Cambria" panose="02040503050406030204" pitchFamily="18" charset="0"/>
                <a:cs typeface="Times New Roman" panose="02020603050405020304" pitchFamily="18" charset="0"/>
              </a:rPr>
              <a:t>H</a:t>
            </a:r>
            <a:r>
              <a:rPr lang="en-GB" dirty="0" smtClean="0">
                <a:latin typeface="Calibri" panose="020F0502020204030204" pitchFamily="34" charset="0"/>
                <a:ea typeface="Cambria" panose="02040503050406030204" pitchFamily="18" charset="0"/>
                <a:cs typeface="Times New Roman" panose="02020603050405020304" pitchFamily="18" charset="0"/>
              </a:rPr>
              <a:t>igh </a:t>
            </a:r>
            <a:r>
              <a:rPr lang="en-GB" dirty="0">
                <a:latin typeface="Calibri" panose="020F0502020204030204" pitchFamily="34" charset="0"/>
                <a:ea typeface="Cambria" panose="02040503050406030204" pitchFamily="18" charset="0"/>
                <a:cs typeface="Times New Roman" panose="02020603050405020304" pitchFamily="18" charset="0"/>
              </a:rPr>
              <a:t>debt </a:t>
            </a:r>
            <a:r>
              <a:rPr lang="en-GB" dirty="0" smtClean="0">
                <a:latin typeface="Calibri" panose="020F0502020204030204" pitchFamily="34" charset="0"/>
                <a:ea typeface="Cambria" panose="02040503050406030204" pitchFamily="18" charset="0"/>
                <a:cs typeface="Times New Roman" panose="02020603050405020304" pitchFamily="18" charset="0"/>
              </a:rPr>
              <a:t>levels and high </a:t>
            </a:r>
            <a:r>
              <a:rPr lang="en-GB" dirty="0">
                <a:latin typeface="Calibri" panose="020F0502020204030204" pitchFamily="34" charset="0"/>
                <a:ea typeface="Cambria" panose="02040503050406030204" pitchFamily="18" charset="0"/>
                <a:cs typeface="Times New Roman" panose="02020603050405020304" pitchFamily="18" charset="0"/>
              </a:rPr>
              <a:t>costs of servicing </a:t>
            </a:r>
            <a:r>
              <a:rPr lang="en-GB" dirty="0" smtClean="0">
                <a:latin typeface="Calibri" panose="020F0502020204030204" pitchFamily="34" charset="0"/>
                <a:ea typeface="Cambria" panose="02040503050406030204" pitchFamily="18" charset="0"/>
                <a:cs typeface="Times New Roman" panose="02020603050405020304" pitchFamily="18" charset="0"/>
              </a:rPr>
              <a:t>debt</a:t>
            </a:r>
          </a:p>
        </p:txBody>
      </p:sp>
      <p:sp>
        <p:nvSpPr>
          <p:cNvPr id="23" name="Rectangle 22"/>
          <p:cNvSpPr/>
          <p:nvPr/>
        </p:nvSpPr>
        <p:spPr>
          <a:xfrm>
            <a:off x="6320465" y="3081631"/>
            <a:ext cx="3258153" cy="410882"/>
          </a:xfrm>
          <a:prstGeom prst="rect">
            <a:avLst/>
          </a:prstGeom>
        </p:spPr>
        <p:txBody>
          <a:bodyPr wrap="square">
            <a:spAutoFit/>
          </a:bodyPr>
          <a:lstStyle/>
          <a:p>
            <a:pPr lvl="0" algn="just">
              <a:lnSpc>
                <a:spcPct val="115000"/>
              </a:lnSpc>
              <a:spcBef>
                <a:spcPts val="1000"/>
              </a:spcBef>
              <a:spcAft>
                <a:spcPts val="1000"/>
              </a:spcAft>
            </a:pPr>
            <a:r>
              <a:rPr lang="en-GB" dirty="0">
                <a:latin typeface="Calibri" panose="020F0502020204030204" pitchFamily="34" charset="0"/>
                <a:ea typeface="Cambria" panose="02040503050406030204" pitchFamily="18" charset="0"/>
                <a:cs typeface="Times New Roman" panose="02020603050405020304" pitchFamily="18" charset="0"/>
              </a:rPr>
              <a:t>S</a:t>
            </a:r>
            <a:r>
              <a:rPr lang="en-GB" dirty="0" smtClean="0">
                <a:latin typeface="Calibri" panose="020F0502020204030204" pitchFamily="34" charset="0"/>
                <a:ea typeface="Cambria" panose="02040503050406030204" pitchFamily="18" charset="0"/>
                <a:cs typeface="Times New Roman" panose="02020603050405020304" pitchFamily="18" charset="0"/>
              </a:rPr>
              <a:t>low </a:t>
            </a:r>
            <a:r>
              <a:rPr lang="en-GB" dirty="0">
                <a:latin typeface="Calibri" panose="020F0502020204030204" pitchFamily="34" charset="0"/>
                <a:ea typeface="Cambria" panose="02040503050406030204" pitchFamily="18" charset="0"/>
                <a:cs typeface="Times New Roman" panose="02020603050405020304" pitchFamily="18" charset="0"/>
              </a:rPr>
              <a:t>growth in </a:t>
            </a:r>
            <a:r>
              <a:rPr lang="en-GB" dirty="0" smtClean="0">
                <a:latin typeface="Calibri" panose="020F0502020204030204" pitchFamily="34" charset="0"/>
                <a:ea typeface="Cambria" panose="02040503050406030204" pitchFamily="18" charset="0"/>
                <a:cs typeface="Times New Roman" panose="02020603050405020304" pitchFamily="18" charset="0"/>
              </a:rPr>
              <a:t>employment </a:t>
            </a:r>
          </a:p>
        </p:txBody>
      </p:sp>
      <p:sp>
        <p:nvSpPr>
          <p:cNvPr id="25" name="TextBox 24"/>
          <p:cNvSpPr txBox="1"/>
          <p:nvPr/>
        </p:nvSpPr>
        <p:spPr>
          <a:xfrm>
            <a:off x="6910713" y="5470498"/>
            <a:ext cx="1776087" cy="410882"/>
          </a:xfrm>
          <a:prstGeom prst="rect">
            <a:avLst/>
          </a:prstGeom>
          <a:noFill/>
        </p:spPr>
        <p:txBody>
          <a:bodyPr wrap="square" rtlCol="0">
            <a:spAutoFit/>
          </a:bodyPr>
          <a:lstStyle/>
          <a:p>
            <a:pPr lvl="0" algn="just">
              <a:lnSpc>
                <a:spcPct val="115000"/>
              </a:lnSpc>
              <a:spcBef>
                <a:spcPts val="1000"/>
              </a:spcBef>
              <a:spcAft>
                <a:spcPts val="1000"/>
              </a:spcAft>
            </a:pPr>
            <a:r>
              <a:rPr lang="en-GB" dirty="0" smtClean="0">
                <a:latin typeface="Calibri" panose="020F0502020204030204" pitchFamily="34" charset="0"/>
                <a:ea typeface="Cambria" panose="02040503050406030204" pitchFamily="18" charset="0"/>
                <a:cs typeface="Times New Roman" panose="02020603050405020304" pitchFamily="18" charset="0"/>
              </a:rPr>
              <a:t>Construction</a:t>
            </a:r>
            <a:r>
              <a:rPr lang="en-GB" i="1" dirty="0" smtClean="0">
                <a:latin typeface="Calibri" panose="020F0502020204030204" pitchFamily="34" charset="0"/>
                <a:ea typeface="Cambria" panose="02040503050406030204" pitchFamily="18" charset="0"/>
                <a:cs typeface="Times New Roman" panose="02020603050405020304" pitchFamily="18" charset="0"/>
              </a:rPr>
              <a:t> </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26" name="Picture 25" descr="D:\Users\s1039019\Desktop\suitcase.png"/>
          <p:cNvPicPr/>
          <p:nvPr/>
        </p:nvPicPr>
        <p:blipFill rotWithShape="1">
          <a:blip r:embed="rId7">
            <a:duotone>
              <a:schemeClr val="accent1">
                <a:shade val="45000"/>
                <a:satMod val="135000"/>
              </a:schemeClr>
              <a:prstClr val="white"/>
            </a:duotone>
            <a:extLst>
              <a:ext uri="{BEBA8EAE-BF5A-486C-A8C5-ECC9F3942E4B}">
                <a14:imgProps xmlns:a14="http://schemas.microsoft.com/office/drawing/2010/main">
                  <a14:imgLayer r:embed="rId8">
                    <a14:imgEffect>
                      <a14:backgroundRemoval t="10667" b="92000" l="0" r="98667">
                        <a14:foregroundMark x1="10222" y1="25778" x2="11111" y2="85778"/>
                        <a14:foregroundMark x1="86667" y1="25778" x2="90222" y2="84000"/>
                      </a14:backgroundRemoval>
                    </a14:imgEffect>
                  </a14:imgLayer>
                </a14:imgProps>
              </a:ext>
              <a:ext uri="{28A0092B-C50C-407E-A947-70E740481C1C}">
                <a14:useLocalDpi xmlns:a14="http://schemas.microsoft.com/office/drawing/2010/main" val="0"/>
              </a:ext>
            </a:extLst>
          </a:blip>
          <a:srcRect t="11111" b="11111"/>
          <a:stretch/>
        </p:blipFill>
        <p:spPr bwMode="auto">
          <a:xfrm>
            <a:off x="625258" y="4158335"/>
            <a:ext cx="1650187" cy="1238731"/>
          </a:xfrm>
          <a:prstGeom prst="rect">
            <a:avLst/>
          </a:prstGeom>
          <a:noFill/>
          <a:ln>
            <a:noFill/>
          </a:ln>
          <a:extLst>
            <a:ext uri="{53640926-AAD7-44D8-BBD7-CCE9431645EC}">
              <a14:shadowObscured xmlns:a14="http://schemas.microsoft.com/office/drawing/2010/main"/>
            </a:ext>
          </a:extLst>
        </p:spPr>
      </p:pic>
      <p:pic>
        <p:nvPicPr>
          <p:cNvPr id="17" name="Picture 16"/>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54763" y="4153758"/>
            <a:ext cx="1338027" cy="1338027"/>
          </a:xfrm>
          <a:prstGeom prst="rect">
            <a:avLst/>
          </a:prstGeom>
        </p:spPr>
      </p:pic>
      <p:pic>
        <p:nvPicPr>
          <p:cNvPr id="27" name="Picture 26"/>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843549" y="3982455"/>
            <a:ext cx="1535107" cy="1535107"/>
          </a:xfrm>
          <a:prstGeom prst="rect">
            <a:avLst/>
          </a:prstGeom>
        </p:spPr>
      </p:pic>
      <p:sp>
        <p:nvSpPr>
          <p:cNvPr id="28" name="TextBox 27"/>
          <p:cNvSpPr txBox="1"/>
          <p:nvPr/>
        </p:nvSpPr>
        <p:spPr>
          <a:xfrm>
            <a:off x="3304463" y="5508521"/>
            <a:ext cx="2976541" cy="584775"/>
          </a:xfrm>
          <a:prstGeom prst="rect">
            <a:avLst/>
          </a:prstGeom>
          <a:noFill/>
        </p:spPr>
        <p:txBody>
          <a:bodyPr wrap="square" rtlCol="0">
            <a:spAutoFit/>
          </a:bodyPr>
          <a:lstStyle/>
          <a:p>
            <a:pPr lvl="0" algn="ctr"/>
            <a:r>
              <a:rPr lang="en-GB" sz="1600" dirty="0" smtClean="0">
                <a:latin typeface="Calibri" panose="020F0502020204030204" pitchFamily="34" charset="0"/>
                <a:ea typeface="Cambria" panose="02040503050406030204" pitchFamily="18" charset="0"/>
                <a:cs typeface="Times New Roman" panose="02020603050405020304" pitchFamily="18" charset="0"/>
              </a:rPr>
              <a:t>Community </a:t>
            </a:r>
            <a:r>
              <a:rPr lang="en-GB" sz="1600" dirty="0">
                <a:latin typeface="Calibri" panose="020F0502020204030204" pitchFamily="34" charset="0"/>
                <a:ea typeface="Cambria" panose="02040503050406030204" pitchFamily="18" charset="0"/>
                <a:cs typeface="Times New Roman" panose="02020603050405020304" pitchFamily="18" charset="0"/>
              </a:rPr>
              <a:t>social &amp; personal </a:t>
            </a:r>
            <a:r>
              <a:rPr lang="en-GB" sz="1600" dirty="0" smtClean="0">
                <a:latin typeface="Calibri" panose="020F0502020204030204" pitchFamily="34" charset="0"/>
                <a:ea typeface="Cambria" panose="02040503050406030204" pitchFamily="18" charset="0"/>
                <a:cs typeface="Times New Roman" panose="02020603050405020304" pitchFamily="18" charset="0"/>
              </a:rPr>
              <a:t>services </a:t>
            </a:r>
            <a:endParaRPr lang="en-ZA" sz="1600" dirty="0">
              <a:latin typeface="Cambria" panose="02040503050406030204" pitchFamily="18" charset="0"/>
              <a:ea typeface="Cambria" panose="02040503050406030204" pitchFamily="18" charset="0"/>
              <a:cs typeface="Times New Roman" panose="02020603050405020304" pitchFamily="18" charset="0"/>
            </a:endParaRPr>
          </a:p>
        </p:txBody>
      </p:sp>
      <p:sp>
        <p:nvSpPr>
          <p:cNvPr id="29" name="TextBox 28"/>
          <p:cNvSpPr txBox="1"/>
          <p:nvPr/>
        </p:nvSpPr>
        <p:spPr>
          <a:xfrm>
            <a:off x="-22914" y="5457223"/>
            <a:ext cx="3416009" cy="640368"/>
          </a:xfrm>
          <a:prstGeom prst="rect">
            <a:avLst/>
          </a:prstGeom>
          <a:noFill/>
        </p:spPr>
        <p:txBody>
          <a:bodyPr wrap="square" rtlCol="0">
            <a:spAutoFit/>
          </a:bodyPr>
          <a:lstStyle/>
          <a:p>
            <a:pPr lvl="0" algn="ctr">
              <a:lnSpc>
                <a:spcPct val="115000"/>
              </a:lnSpc>
              <a:spcBef>
                <a:spcPts val="1000"/>
              </a:spcBef>
              <a:spcAft>
                <a:spcPts val="1000"/>
              </a:spcAft>
            </a:pPr>
            <a:r>
              <a:rPr lang="en-GB" sz="1600" dirty="0" smtClean="0">
                <a:latin typeface="Calibri" panose="020F0502020204030204" pitchFamily="34" charset="0"/>
                <a:ea typeface="Cambria" panose="02040503050406030204" pitchFamily="18" charset="0"/>
                <a:cs typeface="Times New Roman" panose="02020603050405020304" pitchFamily="18" charset="0"/>
              </a:rPr>
              <a:t>Financial </a:t>
            </a:r>
            <a:r>
              <a:rPr lang="en-GB" sz="1600" dirty="0">
                <a:latin typeface="Calibri" panose="020F0502020204030204" pitchFamily="34" charset="0"/>
                <a:ea typeface="Cambria" panose="02040503050406030204" pitchFamily="18" charset="0"/>
                <a:cs typeface="Times New Roman" panose="02020603050405020304" pitchFamily="18" charset="0"/>
              </a:rPr>
              <a:t>intermediation, insurance, </a:t>
            </a:r>
            <a:r>
              <a:rPr lang="en-GB" sz="1600" dirty="0" smtClean="0">
                <a:latin typeface="Calibri" panose="020F0502020204030204" pitchFamily="34" charset="0"/>
                <a:ea typeface="Cambria" panose="02040503050406030204" pitchFamily="18" charset="0"/>
                <a:cs typeface="Times New Roman" panose="02020603050405020304" pitchFamily="18" charset="0"/>
              </a:rPr>
              <a:t>real-estate &amp; business services</a:t>
            </a:r>
            <a:endParaRPr lang="en-ZA" sz="1600"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7788361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27</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27</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27</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27</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p:cNvSpPr/>
          <p:nvPr/>
        </p:nvSpPr>
        <p:spPr>
          <a:xfrm>
            <a:off x="845350" y="796037"/>
            <a:ext cx="3559662" cy="707886"/>
          </a:xfrm>
          <a:prstGeom prst="rect">
            <a:avLst/>
          </a:prstGeom>
        </p:spPr>
        <p:txBody>
          <a:bodyPr wrap="square">
            <a:spAutoFit/>
          </a:bodyPr>
          <a:lstStyle/>
          <a:p>
            <a:pPr lvl="0" algn="just"/>
            <a:r>
              <a:rPr lang="en-GB" sz="2000" b="1" dirty="0" smtClean="0">
                <a:latin typeface="Calibri" panose="020F0502020204030204" pitchFamily="34" charset="0"/>
                <a:ea typeface="Cambria" panose="02040503050406030204" pitchFamily="18" charset="0"/>
                <a:cs typeface="Times New Roman" panose="02020603050405020304" pitchFamily="18" charset="0"/>
              </a:rPr>
              <a:t>VAT refunds declined in the following sectors:</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24" name="TextBox 23"/>
          <p:cNvSpPr txBox="1"/>
          <p:nvPr/>
        </p:nvSpPr>
        <p:spPr>
          <a:xfrm>
            <a:off x="0" y="125892"/>
            <a:ext cx="9144000" cy="461665"/>
          </a:xfrm>
          <a:prstGeom prst="rect">
            <a:avLst/>
          </a:prstGeom>
          <a:noFill/>
        </p:spPr>
        <p:txBody>
          <a:bodyPr wrap="square" rtlCol="0">
            <a:spAutoFit/>
          </a:bodyPr>
          <a:lstStyle/>
          <a:p>
            <a:pPr algn="ctr"/>
            <a:r>
              <a:rPr lang="en-GB" sz="24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VAT refunds </a:t>
            </a:r>
            <a:r>
              <a:rPr lang="en-GB" sz="24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decreased in some sectors and increased in others.</a:t>
            </a:r>
            <a:endParaRPr lang="en-ZA" sz="2200" b="1" dirty="0">
              <a:solidFill>
                <a:srgbClr val="002060"/>
              </a:solidFill>
              <a:latin typeface="+mj-lt"/>
            </a:endParaRPr>
          </a:p>
        </p:txBody>
      </p:sp>
      <p:sp>
        <p:nvSpPr>
          <p:cNvPr id="16" name="Rectangle 15"/>
          <p:cNvSpPr/>
          <p:nvPr/>
        </p:nvSpPr>
        <p:spPr>
          <a:xfrm>
            <a:off x="6475192" y="3416462"/>
            <a:ext cx="2187779" cy="729430"/>
          </a:xfrm>
          <a:prstGeom prst="rect">
            <a:avLst/>
          </a:prstGeom>
        </p:spPr>
        <p:txBody>
          <a:bodyPr wrap="square">
            <a:spAutoFit/>
          </a:bodyPr>
          <a:lstStyle/>
          <a:p>
            <a:pPr lvl="0" algn="just">
              <a:lnSpc>
                <a:spcPct val="115000"/>
              </a:lnSpc>
              <a:spcBef>
                <a:spcPts val="1000"/>
              </a:spcBef>
              <a:spcAft>
                <a:spcPts val="1000"/>
              </a:spcAft>
            </a:pPr>
            <a:r>
              <a:rPr lang="en-GB" dirty="0" smtClean="0">
                <a:latin typeface="Calibri" panose="020F0502020204030204" pitchFamily="34" charset="0"/>
                <a:ea typeface="Cambria" panose="02040503050406030204" pitchFamily="18" charset="0"/>
                <a:cs typeface="Times New Roman" panose="02020603050405020304" pitchFamily="18" charset="0"/>
              </a:rPr>
              <a:t>Community</a:t>
            </a:r>
            <a:r>
              <a:rPr lang="en-GB" dirty="0">
                <a:latin typeface="Calibri" panose="020F0502020204030204" pitchFamily="34" charset="0"/>
                <a:ea typeface="Cambria" panose="02040503050406030204" pitchFamily="18" charset="0"/>
                <a:cs typeface="Times New Roman" panose="02020603050405020304" pitchFamily="18" charset="0"/>
              </a:rPr>
              <a:t>, social &amp; personal </a:t>
            </a:r>
            <a:r>
              <a:rPr lang="en-GB" dirty="0" smtClean="0">
                <a:latin typeface="Calibri" panose="020F0502020204030204" pitchFamily="34" charset="0"/>
                <a:ea typeface="Cambria" panose="02040503050406030204" pitchFamily="18" charset="0"/>
                <a:cs typeface="Times New Roman" panose="02020603050405020304" pitchFamily="18" charset="0"/>
              </a:rPr>
              <a:t>services</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20" name="Picture 19" descr="D:\Users\s1039019\Desktop\suitcase.png"/>
          <p:cNvPicPr/>
          <p:nvPr/>
        </p:nvPicPr>
        <p:blipFill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backgroundRemoval t="10667" b="92000" l="0" r="98667">
                        <a14:foregroundMark x1="10222" y1="25778" x2="11111" y2="85778"/>
                        <a14:foregroundMark x1="86667" y1="25778" x2="90222" y2="84000"/>
                      </a14:backgroundRemoval>
                    </a14:imgEffect>
                  </a14:imgLayer>
                </a14:imgProps>
              </a:ext>
              <a:ext uri="{28A0092B-C50C-407E-A947-70E740481C1C}">
                <a14:useLocalDpi xmlns:a14="http://schemas.microsoft.com/office/drawing/2010/main" val="0"/>
              </a:ext>
            </a:extLst>
          </a:blip>
          <a:srcRect t="11111" b="11111"/>
          <a:stretch/>
        </p:blipFill>
        <p:spPr bwMode="auto">
          <a:xfrm>
            <a:off x="318357" y="1563122"/>
            <a:ext cx="1650698" cy="974748"/>
          </a:xfrm>
          <a:prstGeom prst="rect">
            <a:avLst/>
          </a:prstGeom>
          <a:noFill/>
          <a:ln>
            <a:noFill/>
          </a:ln>
          <a:extLst>
            <a:ext uri="{53640926-AAD7-44D8-BBD7-CCE9431645EC}">
              <a14:shadowObscured xmlns:a14="http://schemas.microsoft.com/office/drawing/2010/main"/>
            </a:ext>
          </a:extLst>
        </p:spPr>
      </p:pic>
      <p:pic>
        <p:nvPicPr>
          <p:cNvPr id="4" name="Picture 3"/>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7702" y="2703487"/>
            <a:ext cx="1672009" cy="1672009"/>
          </a:xfrm>
          <a:prstGeom prst="rect">
            <a:avLst/>
          </a:prstGeom>
        </p:spPr>
      </p:pic>
      <p:pic>
        <p:nvPicPr>
          <p:cNvPr id="15" name="Picture 14"/>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7703" y="4564329"/>
            <a:ext cx="1906082" cy="1216766"/>
          </a:xfrm>
          <a:prstGeom prst="rect">
            <a:avLst/>
          </a:prstGeom>
        </p:spPr>
      </p:pic>
      <p:sp>
        <p:nvSpPr>
          <p:cNvPr id="21" name="Down Arrow 20"/>
          <p:cNvSpPr/>
          <p:nvPr/>
        </p:nvSpPr>
        <p:spPr>
          <a:xfrm>
            <a:off x="307702" y="854393"/>
            <a:ext cx="537648" cy="644261"/>
          </a:xfrm>
          <a:prstGeom prst="down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TextBox 22"/>
          <p:cNvSpPr txBox="1"/>
          <p:nvPr/>
        </p:nvSpPr>
        <p:spPr>
          <a:xfrm>
            <a:off x="2157449" y="1544690"/>
            <a:ext cx="2234851" cy="1200329"/>
          </a:xfrm>
          <a:prstGeom prst="rect">
            <a:avLst/>
          </a:prstGeom>
          <a:noFill/>
        </p:spPr>
        <p:txBody>
          <a:bodyPr wrap="square" rtlCol="0">
            <a:spAutoFit/>
          </a:bodyPr>
          <a:lstStyle/>
          <a:p>
            <a:r>
              <a:rPr lang="en-GB" dirty="0">
                <a:latin typeface="Calibri" panose="020F0502020204030204" pitchFamily="34" charset="0"/>
                <a:ea typeface="Cambria" panose="02040503050406030204" pitchFamily="18" charset="0"/>
                <a:cs typeface="Times New Roman" panose="02020603050405020304" pitchFamily="18" charset="0"/>
              </a:rPr>
              <a:t>Financial intermediation, insurance, real-estate &amp; business services</a:t>
            </a:r>
            <a:endParaRPr lang="en-ZA" dirty="0"/>
          </a:p>
        </p:txBody>
      </p:sp>
      <p:sp>
        <p:nvSpPr>
          <p:cNvPr id="25" name="TextBox 24"/>
          <p:cNvSpPr txBox="1"/>
          <p:nvPr/>
        </p:nvSpPr>
        <p:spPr>
          <a:xfrm>
            <a:off x="851854" y="1887215"/>
            <a:ext cx="564578" cy="461665"/>
          </a:xfrm>
          <a:prstGeom prst="rect">
            <a:avLst/>
          </a:prstGeom>
          <a:noFill/>
        </p:spPr>
        <p:txBody>
          <a:bodyPr wrap="none" rtlCol="0">
            <a:spAutoFit/>
          </a:bodyPr>
          <a:lstStyle/>
          <a:p>
            <a:r>
              <a:rPr lang="en-ZA" sz="2400" b="1" dirty="0" smtClean="0">
                <a:solidFill>
                  <a:schemeClr val="bg1"/>
                </a:solidFill>
              </a:rPr>
              <a:t>4%</a:t>
            </a:r>
            <a:endParaRPr lang="en-ZA" sz="2400" b="1" dirty="0">
              <a:solidFill>
                <a:schemeClr val="bg1"/>
              </a:solidFill>
            </a:endParaRPr>
          </a:p>
        </p:txBody>
      </p:sp>
      <p:sp>
        <p:nvSpPr>
          <p:cNvPr id="26" name="TextBox 25"/>
          <p:cNvSpPr txBox="1"/>
          <p:nvPr/>
        </p:nvSpPr>
        <p:spPr>
          <a:xfrm>
            <a:off x="783671" y="3121465"/>
            <a:ext cx="720069" cy="461665"/>
          </a:xfrm>
          <a:prstGeom prst="rect">
            <a:avLst/>
          </a:prstGeom>
          <a:noFill/>
        </p:spPr>
        <p:txBody>
          <a:bodyPr wrap="none" rtlCol="0">
            <a:spAutoFit/>
          </a:bodyPr>
          <a:lstStyle/>
          <a:p>
            <a:r>
              <a:rPr lang="en-ZA" sz="2400" b="1" dirty="0" smtClean="0">
                <a:solidFill>
                  <a:srgbClr val="002060"/>
                </a:solidFill>
              </a:rPr>
              <a:t>24%</a:t>
            </a:r>
            <a:endParaRPr lang="en-ZA" sz="2400" b="1" dirty="0">
              <a:solidFill>
                <a:srgbClr val="002060"/>
              </a:solidFill>
            </a:endParaRPr>
          </a:p>
        </p:txBody>
      </p:sp>
      <p:sp>
        <p:nvSpPr>
          <p:cNvPr id="27" name="TextBox 26"/>
          <p:cNvSpPr txBox="1"/>
          <p:nvPr/>
        </p:nvSpPr>
        <p:spPr>
          <a:xfrm>
            <a:off x="772087" y="4748156"/>
            <a:ext cx="628698" cy="523220"/>
          </a:xfrm>
          <a:prstGeom prst="rect">
            <a:avLst/>
          </a:prstGeom>
          <a:noFill/>
        </p:spPr>
        <p:txBody>
          <a:bodyPr wrap="none" rtlCol="0">
            <a:spAutoFit/>
          </a:bodyPr>
          <a:lstStyle/>
          <a:p>
            <a:r>
              <a:rPr lang="en-ZA" sz="2800" b="1" dirty="0">
                <a:solidFill>
                  <a:schemeClr val="bg1"/>
                </a:solidFill>
              </a:rPr>
              <a:t>8</a:t>
            </a:r>
            <a:r>
              <a:rPr lang="en-ZA" sz="2800" b="1" dirty="0" smtClean="0">
                <a:solidFill>
                  <a:schemeClr val="bg1"/>
                </a:solidFill>
              </a:rPr>
              <a:t>%</a:t>
            </a:r>
            <a:endParaRPr lang="en-ZA" sz="2800" b="1" dirty="0">
              <a:solidFill>
                <a:schemeClr val="bg1"/>
              </a:solidFill>
            </a:endParaRPr>
          </a:p>
        </p:txBody>
      </p:sp>
      <p:sp>
        <p:nvSpPr>
          <p:cNvPr id="28" name="TextBox 27"/>
          <p:cNvSpPr txBox="1"/>
          <p:nvPr/>
        </p:nvSpPr>
        <p:spPr>
          <a:xfrm>
            <a:off x="2157448" y="3106382"/>
            <a:ext cx="2234851" cy="646331"/>
          </a:xfrm>
          <a:prstGeom prst="rect">
            <a:avLst/>
          </a:prstGeom>
          <a:noFill/>
        </p:spPr>
        <p:txBody>
          <a:bodyPr wrap="square" rtlCol="0">
            <a:spAutoFit/>
          </a:bodyPr>
          <a:lstStyle/>
          <a:p>
            <a:r>
              <a:rPr lang="en-GB" dirty="0">
                <a:latin typeface="Calibri" panose="020F0502020204030204" pitchFamily="34" charset="0"/>
                <a:ea typeface="Cambria" panose="02040503050406030204" pitchFamily="18" charset="0"/>
                <a:cs typeface="Times New Roman" panose="02020603050405020304" pitchFamily="18" charset="0"/>
              </a:rPr>
              <a:t>Electricity, gas &amp; water</a:t>
            </a:r>
            <a:endParaRPr lang="en-ZA" dirty="0"/>
          </a:p>
        </p:txBody>
      </p:sp>
      <p:sp>
        <p:nvSpPr>
          <p:cNvPr id="29" name="TextBox 28"/>
          <p:cNvSpPr txBox="1"/>
          <p:nvPr/>
        </p:nvSpPr>
        <p:spPr>
          <a:xfrm>
            <a:off x="2201030" y="4492322"/>
            <a:ext cx="2234851" cy="646331"/>
          </a:xfrm>
          <a:prstGeom prst="rect">
            <a:avLst/>
          </a:prstGeom>
          <a:noFill/>
        </p:spPr>
        <p:txBody>
          <a:bodyPr wrap="square" rtlCol="0">
            <a:spAutoFit/>
          </a:bodyPr>
          <a:lstStyle/>
          <a:p>
            <a:r>
              <a:rPr lang="en-GB" dirty="0">
                <a:latin typeface="Calibri" panose="020F0502020204030204" pitchFamily="34" charset="0"/>
                <a:ea typeface="Cambria" panose="02040503050406030204" pitchFamily="18" charset="0"/>
                <a:cs typeface="Times New Roman" panose="02020603050405020304" pitchFamily="18" charset="0"/>
              </a:rPr>
              <a:t>Transport, storage &amp; communication</a:t>
            </a:r>
            <a:endParaRPr lang="en-ZA" dirty="0"/>
          </a:p>
        </p:txBody>
      </p:sp>
      <p:cxnSp>
        <p:nvCxnSpPr>
          <p:cNvPr id="30" name="Straight Connector 29"/>
          <p:cNvCxnSpPr/>
          <p:nvPr/>
        </p:nvCxnSpPr>
        <p:spPr>
          <a:xfrm>
            <a:off x="4503743" y="1305790"/>
            <a:ext cx="1" cy="4512335"/>
          </a:xfrm>
          <a:prstGeom prst="line">
            <a:avLst/>
          </a:prstGeom>
          <a:ln w="539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240441" y="819158"/>
            <a:ext cx="3559662" cy="707886"/>
          </a:xfrm>
          <a:prstGeom prst="rect">
            <a:avLst/>
          </a:prstGeom>
        </p:spPr>
        <p:txBody>
          <a:bodyPr wrap="square">
            <a:spAutoFit/>
          </a:bodyPr>
          <a:lstStyle/>
          <a:p>
            <a:pPr lvl="0" algn="just"/>
            <a:r>
              <a:rPr lang="en-GB" sz="2000" b="1" dirty="0" smtClean="0">
                <a:latin typeface="Calibri" panose="020F0502020204030204" pitchFamily="34" charset="0"/>
                <a:ea typeface="Cambria" panose="02040503050406030204" pitchFamily="18" charset="0"/>
                <a:cs typeface="Times New Roman" panose="02020603050405020304" pitchFamily="18" charset="0"/>
              </a:rPr>
              <a:t>VAT refunds increased in the following sectors:</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37" name="Picture 36"/>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09244" y="1556632"/>
            <a:ext cx="1375078" cy="1375078"/>
          </a:xfrm>
          <a:prstGeom prst="rect">
            <a:avLst/>
          </a:prstGeom>
        </p:spPr>
      </p:pic>
      <p:sp>
        <p:nvSpPr>
          <p:cNvPr id="38" name="TextBox 37"/>
          <p:cNvSpPr txBox="1"/>
          <p:nvPr/>
        </p:nvSpPr>
        <p:spPr>
          <a:xfrm>
            <a:off x="6422565" y="1599051"/>
            <a:ext cx="2234851" cy="923330"/>
          </a:xfrm>
          <a:prstGeom prst="rect">
            <a:avLst/>
          </a:prstGeom>
          <a:noFill/>
        </p:spPr>
        <p:txBody>
          <a:bodyPr wrap="square" rtlCol="0">
            <a:spAutoFit/>
          </a:bodyPr>
          <a:lstStyle/>
          <a:p>
            <a:r>
              <a:rPr lang="en-GB" dirty="0">
                <a:latin typeface="Calibri" panose="020F0502020204030204" pitchFamily="34" charset="0"/>
                <a:ea typeface="Cambria" panose="02040503050406030204" pitchFamily="18" charset="0"/>
                <a:cs typeface="Times New Roman" panose="02020603050405020304" pitchFamily="18" charset="0"/>
              </a:rPr>
              <a:t>Wholesale &amp; retail trade, catering &amp; accommodation</a:t>
            </a:r>
            <a:endParaRPr lang="en-ZA" dirty="0"/>
          </a:p>
        </p:txBody>
      </p:sp>
      <p:pic>
        <p:nvPicPr>
          <p:cNvPr id="39" name="Picture 38"/>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4961769" y="3068766"/>
            <a:ext cx="1418549" cy="1338027"/>
          </a:xfrm>
          <a:prstGeom prst="rect">
            <a:avLst/>
          </a:prstGeom>
        </p:spPr>
      </p:pic>
      <p:sp>
        <p:nvSpPr>
          <p:cNvPr id="40" name="Rectangle 39"/>
          <p:cNvSpPr/>
          <p:nvPr/>
        </p:nvSpPr>
        <p:spPr>
          <a:xfrm>
            <a:off x="6553200" y="5076942"/>
            <a:ext cx="2421566" cy="410882"/>
          </a:xfrm>
          <a:prstGeom prst="rect">
            <a:avLst/>
          </a:prstGeom>
        </p:spPr>
        <p:txBody>
          <a:bodyPr wrap="square">
            <a:spAutoFit/>
          </a:bodyPr>
          <a:lstStyle/>
          <a:p>
            <a:pPr lvl="0" algn="just">
              <a:lnSpc>
                <a:spcPct val="115000"/>
              </a:lnSpc>
              <a:spcBef>
                <a:spcPts val="1000"/>
              </a:spcBef>
              <a:spcAft>
                <a:spcPts val="1000"/>
              </a:spcAft>
            </a:pPr>
            <a:r>
              <a:rPr lang="en-GB" dirty="0" smtClean="0">
                <a:latin typeface="Calibri" panose="020F0502020204030204" pitchFamily="34" charset="0"/>
                <a:ea typeface="Cambria" panose="02040503050406030204" pitchFamily="18" charset="0"/>
                <a:cs typeface="Times New Roman" panose="02020603050405020304" pitchFamily="18" charset="0"/>
              </a:rPr>
              <a:t>Mining </a:t>
            </a:r>
            <a:r>
              <a:rPr lang="en-GB" dirty="0">
                <a:latin typeface="Calibri" panose="020F0502020204030204" pitchFamily="34" charset="0"/>
                <a:ea typeface="Cambria" panose="02040503050406030204" pitchFamily="18" charset="0"/>
                <a:cs typeface="Times New Roman" panose="02020603050405020304" pitchFamily="18" charset="0"/>
              </a:rPr>
              <a:t>&amp; quarrying </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41" name="Picture 40"/>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043721" y="4844190"/>
            <a:ext cx="1150810" cy="1150810"/>
          </a:xfrm>
          <a:prstGeom prst="rect">
            <a:avLst/>
          </a:prstGeom>
        </p:spPr>
      </p:pic>
      <p:sp>
        <p:nvSpPr>
          <p:cNvPr id="42" name="Down Arrow 41"/>
          <p:cNvSpPr/>
          <p:nvPr/>
        </p:nvSpPr>
        <p:spPr>
          <a:xfrm rot="10800000">
            <a:off x="4704573" y="815055"/>
            <a:ext cx="537648" cy="60452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5" name="TextBox 34"/>
          <p:cNvSpPr txBox="1"/>
          <p:nvPr/>
        </p:nvSpPr>
        <p:spPr>
          <a:xfrm>
            <a:off x="5358088" y="1411612"/>
            <a:ext cx="720069" cy="461665"/>
          </a:xfrm>
          <a:prstGeom prst="rect">
            <a:avLst/>
          </a:prstGeom>
          <a:noFill/>
        </p:spPr>
        <p:txBody>
          <a:bodyPr wrap="none" rtlCol="0">
            <a:spAutoFit/>
          </a:bodyPr>
          <a:lstStyle/>
          <a:p>
            <a:r>
              <a:rPr lang="en-ZA" sz="2400" b="1" dirty="0" smtClean="0">
                <a:solidFill>
                  <a:schemeClr val="accent1">
                    <a:lumMod val="75000"/>
                  </a:schemeClr>
                </a:solidFill>
              </a:rPr>
              <a:t>19%</a:t>
            </a:r>
            <a:endParaRPr lang="en-ZA" sz="2400" b="1" dirty="0">
              <a:solidFill>
                <a:schemeClr val="accent1">
                  <a:lumMod val="75000"/>
                </a:schemeClr>
              </a:solidFill>
            </a:endParaRPr>
          </a:p>
        </p:txBody>
      </p:sp>
      <p:sp>
        <p:nvSpPr>
          <p:cNvPr id="43" name="TextBox 42"/>
          <p:cNvSpPr txBox="1"/>
          <p:nvPr/>
        </p:nvSpPr>
        <p:spPr>
          <a:xfrm>
            <a:off x="5412706" y="2875549"/>
            <a:ext cx="720069" cy="461665"/>
          </a:xfrm>
          <a:prstGeom prst="rect">
            <a:avLst/>
          </a:prstGeom>
          <a:noFill/>
        </p:spPr>
        <p:txBody>
          <a:bodyPr wrap="none" rtlCol="0">
            <a:spAutoFit/>
          </a:bodyPr>
          <a:lstStyle/>
          <a:p>
            <a:r>
              <a:rPr lang="en-ZA" sz="2400" b="1" dirty="0" smtClean="0">
                <a:solidFill>
                  <a:schemeClr val="accent1">
                    <a:lumMod val="75000"/>
                  </a:schemeClr>
                </a:solidFill>
              </a:rPr>
              <a:t>27%</a:t>
            </a:r>
            <a:endParaRPr lang="en-ZA" sz="2400" b="1" dirty="0">
              <a:solidFill>
                <a:schemeClr val="accent1">
                  <a:lumMod val="75000"/>
                </a:schemeClr>
              </a:solidFill>
            </a:endParaRPr>
          </a:p>
        </p:txBody>
      </p:sp>
      <p:sp>
        <p:nvSpPr>
          <p:cNvPr id="44" name="TextBox 43"/>
          <p:cNvSpPr txBox="1"/>
          <p:nvPr/>
        </p:nvSpPr>
        <p:spPr>
          <a:xfrm>
            <a:off x="5411444" y="4406793"/>
            <a:ext cx="564578" cy="461665"/>
          </a:xfrm>
          <a:prstGeom prst="rect">
            <a:avLst/>
          </a:prstGeom>
          <a:noFill/>
        </p:spPr>
        <p:txBody>
          <a:bodyPr wrap="none" rtlCol="0">
            <a:spAutoFit/>
          </a:bodyPr>
          <a:lstStyle/>
          <a:p>
            <a:r>
              <a:rPr lang="en-ZA" sz="2400" b="1" dirty="0">
                <a:solidFill>
                  <a:schemeClr val="accent1">
                    <a:lumMod val="75000"/>
                  </a:schemeClr>
                </a:solidFill>
              </a:rPr>
              <a:t>2</a:t>
            </a:r>
            <a:r>
              <a:rPr lang="en-ZA" sz="2400" b="1" dirty="0" smtClean="0">
                <a:solidFill>
                  <a:schemeClr val="accent1">
                    <a:lumMod val="75000"/>
                  </a:schemeClr>
                </a:solidFill>
              </a:rPr>
              <a:t>%</a:t>
            </a:r>
            <a:endParaRPr lang="en-ZA" sz="2400" b="1" dirty="0">
              <a:solidFill>
                <a:schemeClr val="accent1">
                  <a:lumMod val="75000"/>
                </a:schemeClr>
              </a:solidFill>
            </a:endParaRPr>
          </a:p>
        </p:txBody>
      </p:sp>
    </p:spTree>
    <p:extLst>
      <p:ext uri="{BB962C8B-B14F-4D97-AF65-F5344CB8AC3E}">
        <p14:creationId xmlns:p14="http://schemas.microsoft.com/office/powerpoint/2010/main" val="38603122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28</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28</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28</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28</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777661" y="3244762"/>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TextBox 22"/>
          <p:cNvSpPr txBox="1"/>
          <p:nvPr/>
        </p:nvSpPr>
        <p:spPr>
          <a:xfrm>
            <a:off x="4593274" y="783029"/>
            <a:ext cx="4508681" cy="646331"/>
          </a:xfrm>
          <a:prstGeom prst="rect">
            <a:avLst/>
          </a:prstGeom>
          <a:noFill/>
        </p:spPr>
        <p:txBody>
          <a:bodyPr wrap="square" rtlCol="0">
            <a:spAutoFit/>
          </a:bodyPr>
          <a:lstStyle/>
          <a:p>
            <a:r>
              <a:rPr lang="en-ZA" b="1" dirty="0" smtClean="0">
                <a:solidFill>
                  <a:srgbClr val="002060"/>
                </a:solidFill>
              </a:rPr>
              <a:t>Active VAT vendors by enterprise type</a:t>
            </a:r>
          </a:p>
          <a:p>
            <a:r>
              <a:rPr lang="en-ZA" b="1" dirty="0" smtClean="0">
                <a:solidFill>
                  <a:srgbClr val="002060"/>
                </a:solidFill>
              </a:rPr>
              <a:t>N=425k active VAT vendors</a:t>
            </a:r>
            <a:endParaRPr lang="en-ZA" b="1" dirty="0">
              <a:solidFill>
                <a:srgbClr val="002060"/>
              </a:solidFill>
            </a:endParaRPr>
          </a:p>
        </p:txBody>
      </p:sp>
      <p:sp>
        <p:nvSpPr>
          <p:cNvPr id="24" name="Right Arrow 23"/>
          <p:cNvSpPr/>
          <p:nvPr/>
        </p:nvSpPr>
        <p:spPr>
          <a:xfrm flipH="1">
            <a:off x="6594850" y="3190820"/>
            <a:ext cx="2407482" cy="1385943"/>
          </a:xfrm>
          <a:prstGeom prst="rightArrow">
            <a:avLst>
              <a:gd name="adj1" fmla="val 71661"/>
              <a:gd name="adj2" fmla="val 26891"/>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600" b="1" dirty="0" smtClean="0">
                <a:solidFill>
                  <a:schemeClr val="tx1"/>
                </a:solidFill>
              </a:rPr>
              <a:t>Companies and close corporations </a:t>
            </a:r>
            <a:r>
              <a:rPr lang="en-GB" sz="1400" dirty="0" smtClean="0">
                <a:solidFill>
                  <a:schemeClr val="tx1"/>
                </a:solidFill>
              </a:rPr>
              <a:t>comprised</a:t>
            </a:r>
            <a:r>
              <a:rPr lang="en-GB" sz="1600" b="1" dirty="0" smtClean="0">
                <a:solidFill>
                  <a:schemeClr val="tx1"/>
                </a:solidFill>
              </a:rPr>
              <a:t> </a:t>
            </a:r>
            <a:r>
              <a:rPr lang="en-GB" sz="1400" dirty="0" smtClean="0">
                <a:solidFill>
                  <a:schemeClr val="tx1"/>
                </a:solidFill>
              </a:rPr>
              <a:t>74% of active VAT vendors.</a:t>
            </a:r>
            <a:endParaRPr lang="en-GB" sz="1400" dirty="0">
              <a:solidFill>
                <a:schemeClr val="tx1"/>
              </a:solidFill>
            </a:endParaRPr>
          </a:p>
        </p:txBody>
      </p:sp>
      <p:sp>
        <p:nvSpPr>
          <p:cNvPr id="27" name="Right Arrow 26"/>
          <p:cNvSpPr/>
          <p:nvPr/>
        </p:nvSpPr>
        <p:spPr>
          <a:xfrm flipH="1">
            <a:off x="6594850" y="1983010"/>
            <a:ext cx="2407482" cy="923962"/>
          </a:xfrm>
          <a:prstGeom prst="rightArrow">
            <a:avLst>
              <a:gd name="adj1" fmla="val 71661"/>
              <a:gd name="adj2" fmla="val 39436"/>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400" dirty="0" smtClean="0">
                <a:solidFill>
                  <a:schemeClr val="tx1"/>
                </a:solidFill>
              </a:rPr>
              <a:t>21% of active VAT vendors were </a:t>
            </a:r>
            <a:r>
              <a:rPr lang="en-GB" sz="1600" b="1" dirty="0" smtClean="0">
                <a:solidFill>
                  <a:schemeClr val="tx1"/>
                </a:solidFill>
              </a:rPr>
              <a:t>individuals.</a:t>
            </a:r>
            <a:endParaRPr lang="en-GB" sz="1600" b="1" dirty="0">
              <a:solidFill>
                <a:schemeClr val="tx1"/>
              </a:solidFill>
            </a:endParaRPr>
          </a:p>
        </p:txBody>
      </p:sp>
      <p:cxnSp>
        <p:nvCxnSpPr>
          <p:cNvPr id="31" name="Straight Connector 30"/>
          <p:cNvCxnSpPr/>
          <p:nvPr/>
        </p:nvCxnSpPr>
        <p:spPr>
          <a:xfrm>
            <a:off x="4541850" y="844783"/>
            <a:ext cx="18256" cy="5239991"/>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28206" y="1016004"/>
            <a:ext cx="4121059" cy="923330"/>
          </a:xfrm>
          <a:prstGeom prst="rect">
            <a:avLst/>
          </a:prstGeom>
          <a:noFill/>
        </p:spPr>
        <p:txBody>
          <a:bodyPr wrap="square" rtlCol="0">
            <a:spAutoFit/>
          </a:bodyPr>
          <a:lstStyle/>
          <a:p>
            <a:pPr lvl="0"/>
            <a:r>
              <a:rPr lang="en-GB" dirty="0" smtClean="0"/>
              <a:t>As </a:t>
            </a:r>
            <a:r>
              <a:rPr lang="en-GB" dirty="0"/>
              <a:t>at 31 March </a:t>
            </a:r>
            <a:r>
              <a:rPr lang="en-GB" dirty="0" smtClean="0"/>
              <a:t>2016, the VAT register contained </a:t>
            </a:r>
            <a:r>
              <a:rPr lang="en-GB" dirty="0"/>
              <a:t>707k </a:t>
            </a:r>
            <a:r>
              <a:rPr lang="en-GB" dirty="0" smtClean="0"/>
              <a:t>VAT vendors, </a:t>
            </a:r>
            <a:r>
              <a:rPr lang="en-GB" dirty="0"/>
              <a:t>of which </a:t>
            </a:r>
            <a:r>
              <a:rPr lang="en-GB" dirty="0" smtClean="0"/>
              <a:t>425k (60%) </a:t>
            </a:r>
            <a:r>
              <a:rPr lang="en-GB" dirty="0"/>
              <a:t>were active. </a:t>
            </a:r>
            <a:endParaRPr lang="en-ZA" dirty="0"/>
          </a:p>
        </p:txBody>
      </p:sp>
      <p:sp>
        <p:nvSpPr>
          <p:cNvPr id="15" name="TextBox 14"/>
          <p:cNvSpPr txBox="1"/>
          <p:nvPr/>
        </p:nvSpPr>
        <p:spPr>
          <a:xfrm>
            <a:off x="577796" y="4092063"/>
            <a:ext cx="1400255" cy="461665"/>
          </a:xfrm>
          <a:prstGeom prst="rect">
            <a:avLst/>
          </a:prstGeom>
          <a:noFill/>
        </p:spPr>
        <p:txBody>
          <a:bodyPr wrap="none" rtlCol="0">
            <a:spAutoFit/>
          </a:bodyPr>
          <a:lstStyle/>
          <a:p>
            <a:r>
              <a:rPr lang="en-ZA" sz="2400" b="1" dirty="0" smtClean="0">
                <a:solidFill>
                  <a:srgbClr val="002060"/>
                </a:solidFill>
              </a:rPr>
              <a:t>REGISTER</a:t>
            </a:r>
          </a:p>
        </p:txBody>
      </p:sp>
      <p:pic>
        <p:nvPicPr>
          <p:cNvPr id="29" name="Picture 28" descr="D:\Users\s1039019\Desktop\untitled.png"/>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2430490" y="2391337"/>
            <a:ext cx="1928994" cy="2555658"/>
          </a:xfrm>
          <a:prstGeom prst="rect">
            <a:avLst/>
          </a:prstGeom>
          <a:noFill/>
          <a:ln>
            <a:noFill/>
          </a:ln>
        </p:spPr>
      </p:pic>
      <p:sp>
        <p:nvSpPr>
          <p:cNvPr id="20" name="TextBox 19"/>
          <p:cNvSpPr txBox="1"/>
          <p:nvPr/>
        </p:nvSpPr>
        <p:spPr>
          <a:xfrm>
            <a:off x="321983" y="4953799"/>
            <a:ext cx="1748762" cy="769441"/>
          </a:xfrm>
          <a:prstGeom prst="rect">
            <a:avLst/>
          </a:prstGeom>
          <a:noFill/>
        </p:spPr>
        <p:txBody>
          <a:bodyPr wrap="square" rtlCol="0">
            <a:spAutoFit/>
          </a:bodyPr>
          <a:lstStyle/>
          <a:p>
            <a:pPr algn="ctr"/>
            <a:r>
              <a:rPr lang="en-ZA" sz="2200" b="1" dirty="0" smtClean="0">
                <a:solidFill>
                  <a:schemeClr val="tx1">
                    <a:lumMod val="65000"/>
                    <a:lumOff val="35000"/>
                  </a:schemeClr>
                </a:solidFill>
              </a:rPr>
              <a:t>707k VAT vendors</a:t>
            </a:r>
            <a:endParaRPr lang="en-ZA" sz="2200" b="1" dirty="0">
              <a:solidFill>
                <a:schemeClr val="tx1">
                  <a:lumMod val="65000"/>
                  <a:lumOff val="35000"/>
                </a:schemeClr>
              </a:solidFill>
            </a:endParaRPr>
          </a:p>
        </p:txBody>
      </p:sp>
      <p:sp>
        <p:nvSpPr>
          <p:cNvPr id="32" name="TextBox 31"/>
          <p:cNvSpPr txBox="1"/>
          <p:nvPr/>
        </p:nvSpPr>
        <p:spPr>
          <a:xfrm>
            <a:off x="2374983" y="4953799"/>
            <a:ext cx="1748762" cy="769441"/>
          </a:xfrm>
          <a:prstGeom prst="rect">
            <a:avLst/>
          </a:prstGeom>
          <a:noFill/>
        </p:spPr>
        <p:txBody>
          <a:bodyPr wrap="square" rtlCol="0">
            <a:spAutoFit/>
          </a:bodyPr>
          <a:lstStyle/>
          <a:p>
            <a:pPr algn="ctr"/>
            <a:r>
              <a:rPr lang="en-ZA" sz="2200" b="1" dirty="0" smtClean="0">
                <a:solidFill>
                  <a:schemeClr val="tx1">
                    <a:lumMod val="65000"/>
                    <a:lumOff val="35000"/>
                  </a:schemeClr>
                </a:solidFill>
              </a:rPr>
              <a:t>425k active VAT vendors</a:t>
            </a:r>
            <a:endParaRPr lang="en-ZA" sz="2200" b="1" dirty="0">
              <a:solidFill>
                <a:schemeClr val="tx1">
                  <a:lumMod val="65000"/>
                  <a:lumOff val="35000"/>
                </a:schemeClr>
              </a:solidFill>
            </a:endParaRPr>
          </a:p>
        </p:txBody>
      </p:sp>
      <p:sp>
        <p:nvSpPr>
          <p:cNvPr id="28" name="TextBox 27"/>
          <p:cNvSpPr txBox="1"/>
          <p:nvPr/>
        </p:nvSpPr>
        <p:spPr>
          <a:xfrm>
            <a:off x="0" y="15140"/>
            <a:ext cx="9144000" cy="769441"/>
          </a:xfrm>
          <a:prstGeom prst="rect">
            <a:avLst/>
          </a:prstGeom>
          <a:noFill/>
        </p:spPr>
        <p:txBody>
          <a:bodyPr wrap="square" rtlCol="0">
            <a:spAutoFit/>
          </a:bodyPr>
          <a:lstStyle/>
          <a:p>
            <a:pPr algn="ctr"/>
            <a:r>
              <a:rPr lang="en-ZA" sz="2200" b="1" dirty="0" smtClean="0">
                <a:solidFill>
                  <a:srgbClr val="002060"/>
                </a:solidFill>
                <a:latin typeface="+mj-lt"/>
              </a:rPr>
              <a:t>In the 2015/16 fiscal year 425k VAT vendors were active. </a:t>
            </a:r>
          </a:p>
          <a:p>
            <a:pPr algn="ctr"/>
            <a:r>
              <a:rPr lang="en-ZA" sz="2200" b="1" dirty="0" smtClean="0">
                <a:solidFill>
                  <a:srgbClr val="002060"/>
                </a:solidFill>
                <a:latin typeface="+mj-lt"/>
              </a:rPr>
              <a:t>80% of active VAT vendors were companies  and close corporations.</a:t>
            </a:r>
            <a:endParaRPr lang="en-ZA" sz="2200" b="1" dirty="0">
              <a:solidFill>
                <a:srgbClr val="002060"/>
              </a:solidFill>
              <a:latin typeface="+mj-lt"/>
            </a:endParaRPr>
          </a:p>
        </p:txBody>
      </p:sp>
      <p:pic>
        <p:nvPicPr>
          <p:cNvPr id="30" name="Picture 29" descr="Image result for register icon">
            <a:hlinkClick r:id="rId6"/>
          </p:cNvPr>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2140" y="2174260"/>
            <a:ext cx="2038350" cy="2609850"/>
          </a:xfrm>
          <a:prstGeom prst="rect">
            <a:avLst/>
          </a:prstGeom>
          <a:noFill/>
          <a:ln>
            <a:noFill/>
          </a:ln>
        </p:spPr>
      </p:pic>
      <p:graphicFrame>
        <p:nvGraphicFramePr>
          <p:cNvPr id="33" name="Chart 32"/>
          <p:cNvGraphicFramePr>
            <a:graphicFrameLocks/>
          </p:cNvGraphicFramePr>
          <p:nvPr>
            <p:extLst/>
          </p:nvPr>
        </p:nvGraphicFramePr>
        <p:xfrm>
          <a:off x="4635076" y="1321090"/>
          <a:ext cx="2195513" cy="4577091"/>
        </p:xfrm>
        <a:graphic>
          <a:graphicData uri="http://schemas.openxmlformats.org/drawingml/2006/chart">
            <c:chart xmlns:c="http://schemas.openxmlformats.org/drawingml/2006/chart" xmlns:r="http://schemas.openxmlformats.org/officeDocument/2006/relationships" r:id="rId8"/>
          </a:graphicData>
        </a:graphic>
      </p:graphicFrame>
      <p:sp>
        <p:nvSpPr>
          <p:cNvPr id="3" name="Rectangle 2"/>
          <p:cNvSpPr/>
          <p:nvPr/>
        </p:nvSpPr>
        <p:spPr>
          <a:xfrm>
            <a:off x="6652544" y="4767809"/>
            <a:ext cx="2248788" cy="988951"/>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1600" b="1" dirty="0">
                <a:solidFill>
                  <a:schemeClr val="tx1"/>
                </a:solidFill>
              </a:rPr>
              <a:t>Partnerships</a:t>
            </a:r>
            <a:r>
              <a:rPr lang="en-GB" sz="1400" dirty="0">
                <a:solidFill>
                  <a:schemeClr val="tx1"/>
                </a:solidFill>
              </a:rPr>
              <a:t> and </a:t>
            </a:r>
            <a:r>
              <a:rPr lang="en-GB" sz="1600" b="1" dirty="0">
                <a:solidFill>
                  <a:schemeClr val="tx1"/>
                </a:solidFill>
              </a:rPr>
              <a:t>Trusts </a:t>
            </a:r>
            <a:r>
              <a:rPr lang="en-GB" sz="1400" dirty="0">
                <a:solidFill>
                  <a:schemeClr val="tx1"/>
                </a:solidFill>
              </a:rPr>
              <a:t>each recorded 2% of active VAT </a:t>
            </a:r>
            <a:r>
              <a:rPr lang="en-GB" sz="1400" dirty="0" smtClean="0">
                <a:solidFill>
                  <a:schemeClr val="tx1"/>
                </a:solidFill>
              </a:rPr>
              <a:t>vendors, with remaining enterprises recording 1%.</a:t>
            </a:r>
            <a:endParaRPr lang="en-GB" sz="1400" dirty="0">
              <a:solidFill>
                <a:schemeClr val="tx1"/>
              </a:solidFill>
            </a:endParaRPr>
          </a:p>
        </p:txBody>
      </p:sp>
    </p:spTree>
    <p:extLst>
      <p:ext uri="{BB962C8B-B14F-4D97-AF65-F5344CB8AC3E}">
        <p14:creationId xmlns:p14="http://schemas.microsoft.com/office/powerpoint/2010/main" val="19320868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29</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29</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29</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29</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20" name="Picture 19"/>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7504" y="1037112"/>
            <a:ext cx="3933032" cy="3933032"/>
          </a:xfrm>
          <a:prstGeom prst="rect">
            <a:avLst/>
          </a:prstGeom>
        </p:spPr>
      </p:pic>
      <p:sp>
        <p:nvSpPr>
          <p:cNvPr id="28" name="TextBox 27"/>
          <p:cNvSpPr txBox="1"/>
          <p:nvPr/>
        </p:nvSpPr>
        <p:spPr>
          <a:xfrm>
            <a:off x="-90264" y="29614"/>
            <a:ext cx="9324528" cy="769441"/>
          </a:xfrm>
          <a:prstGeom prst="rect">
            <a:avLst/>
          </a:prstGeom>
          <a:noFill/>
        </p:spPr>
        <p:txBody>
          <a:bodyPr wrap="square" rtlCol="0">
            <a:spAutoFit/>
          </a:bodyPr>
          <a:lstStyle/>
          <a:p>
            <a:pPr lvl="0" algn="ctr"/>
            <a:r>
              <a:rPr lang="en-GB" sz="2200" b="1" dirty="0">
                <a:solidFill>
                  <a:srgbClr val="002060"/>
                </a:solidFill>
                <a:latin typeface="+mj-lt"/>
              </a:rPr>
              <a:t>The Financial intermediation, insurance, real-estate &amp; business services sector i</a:t>
            </a:r>
            <a:r>
              <a:rPr lang="en-GB" sz="2200" b="1" dirty="0" smtClean="0">
                <a:solidFill>
                  <a:srgbClr val="002060"/>
                </a:solidFill>
                <a:latin typeface="+mj-lt"/>
              </a:rPr>
              <a:t>s </a:t>
            </a:r>
            <a:r>
              <a:rPr lang="en-GB" sz="2200" b="1" dirty="0">
                <a:solidFill>
                  <a:srgbClr val="002060"/>
                </a:solidFill>
                <a:latin typeface="+mj-lt"/>
              </a:rPr>
              <a:t>the </a:t>
            </a:r>
            <a:r>
              <a:rPr lang="en-GB" sz="2200" b="1" dirty="0" smtClean="0">
                <a:solidFill>
                  <a:srgbClr val="002060"/>
                </a:solidFill>
                <a:latin typeface="+mj-lt"/>
              </a:rPr>
              <a:t>largest sector, constituting 42% of active VAT vendors.</a:t>
            </a:r>
            <a:endParaRPr lang="en-ZA" sz="2200" b="1" dirty="0">
              <a:solidFill>
                <a:srgbClr val="002060"/>
              </a:solidFill>
              <a:latin typeface="+mj-lt"/>
            </a:endParaRPr>
          </a:p>
        </p:txBody>
      </p:sp>
      <p:sp>
        <p:nvSpPr>
          <p:cNvPr id="3" name="TextBox 2"/>
          <p:cNvSpPr txBox="1"/>
          <p:nvPr/>
        </p:nvSpPr>
        <p:spPr>
          <a:xfrm>
            <a:off x="1101912" y="3003628"/>
            <a:ext cx="1944216" cy="1508105"/>
          </a:xfrm>
          <a:prstGeom prst="rect">
            <a:avLst/>
          </a:prstGeom>
          <a:noFill/>
        </p:spPr>
        <p:txBody>
          <a:bodyPr wrap="square" rtlCol="0">
            <a:spAutoFit/>
          </a:bodyPr>
          <a:lstStyle/>
          <a:p>
            <a:pPr algn="ctr"/>
            <a:r>
              <a:rPr lang="en-ZA" sz="6000" b="1" dirty="0" smtClean="0">
                <a:solidFill>
                  <a:schemeClr val="bg1"/>
                </a:solidFill>
              </a:rPr>
              <a:t>42%</a:t>
            </a:r>
          </a:p>
          <a:p>
            <a:pPr algn="ctr"/>
            <a:r>
              <a:rPr lang="en-ZA" sz="1600" dirty="0" smtClean="0">
                <a:solidFill>
                  <a:schemeClr val="bg1"/>
                </a:solidFill>
              </a:rPr>
              <a:t>of active VAT </a:t>
            </a:r>
          </a:p>
          <a:p>
            <a:pPr algn="ctr"/>
            <a:r>
              <a:rPr lang="en-ZA" sz="1600" dirty="0" smtClean="0">
                <a:solidFill>
                  <a:schemeClr val="bg1"/>
                </a:solidFill>
              </a:rPr>
              <a:t>vendors</a:t>
            </a:r>
            <a:endParaRPr lang="en-ZA" sz="1600" dirty="0">
              <a:solidFill>
                <a:schemeClr val="bg1"/>
              </a:solidFill>
            </a:endParaRPr>
          </a:p>
        </p:txBody>
      </p:sp>
      <p:pic>
        <p:nvPicPr>
          <p:cNvPr id="23" name="Picture 22"/>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978456" y="1334501"/>
            <a:ext cx="2232496" cy="2287588"/>
          </a:xfrm>
          <a:prstGeom prst="rect">
            <a:avLst/>
          </a:prstGeom>
        </p:spPr>
      </p:pic>
      <p:sp>
        <p:nvSpPr>
          <p:cNvPr id="4" name="TextBox 3"/>
          <p:cNvSpPr txBox="1"/>
          <p:nvPr/>
        </p:nvSpPr>
        <p:spPr>
          <a:xfrm>
            <a:off x="988001" y="2027876"/>
            <a:ext cx="2304256" cy="1077218"/>
          </a:xfrm>
          <a:prstGeom prst="rect">
            <a:avLst/>
          </a:prstGeom>
          <a:noFill/>
        </p:spPr>
        <p:txBody>
          <a:bodyPr wrap="square" rtlCol="0">
            <a:spAutoFit/>
          </a:bodyPr>
          <a:lstStyle/>
          <a:p>
            <a:pPr algn="ctr"/>
            <a:r>
              <a:rPr lang="en-GB" sz="1600" dirty="0" smtClean="0">
                <a:solidFill>
                  <a:schemeClr val="bg1"/>
                </a:solidFill>
              </a:rPr>
              <a:t>Financial </a:t>
            </a:r>
            <a:r>
              <a:rPr lang="en-GB" sz="1600" dirty="0">
                <a:solidFill>
                  <a:schemeClr val="bg1"/>
                </a:solidFill>
              </a:rPr>
              <a:t>intermediation, insurance, real-estate </a:t>
            </a:r>
            <a:endParaRPr lang="en-GB" sz="1600" dirty="0" smtClean="0">
              <a:solidFill>
                <a:schemeClr val="bg1"/>
              </a:solidFill>
            </a:endParaRPr>
          </a:p>
          <a:p>
            <a:pPr algn="ctr"/>
            <a:r>
              <a:rPr lang="en-GB" sz="1600" dirty="0" smtClean="0">
                <a:solidFill>
                  <a:schemeClr val="bg1"/>
                </a:solidFill>
              </a:rPr>
              <a:t>&amp; </a:t>
            </a:r>
            <a:r>
              <a:rPr lang="en-GB" sz="1600" dirty="0">
                <a:solidFill>
                  <a:schemeClr val="bg1"/>
                </a:solidFill>
              </a:rPr>
              <a:t>business services sector</a:t>
            </a:r>
            <a:endParaRPr lang="en-ZA" sz="1600" dirty="0">
              <a:solidFill>
                <a:schemeClr val="bg1"/>
              </a:solidFill>
            </a:endParaRPr>
          </a:p>
        </p:txBody>
      </p:sp>
      <p:sp>
        <p:nvSpPr>
          <p:cNvPr id="52" name="TextBox 51"/>
          <p:cNvSpPr txBox="1"/>
          <p:nvPr/>
        </p:nvSpPr>
        <p:spPr>
          <a:xfrm>
            <a:off x="6084168" y="2135731"/>
            <a:ext cx="2126784" cy="646331"/>
          </a:xfrm>
          <a:prstGeom prst="rect">
            <a:avLst/>
          </a:prstGeom>
          <a:noFill/>
        </p:spPr>
        <p:txBody>
          <a:bodyPr wrap="square" rtlCol="0">
            <a:spAutoFit/>
          </a:bodyPr>
          <a:lstStyle/>
          <a:p>
            <a:pPr lvl="0" algn="ctr"/>
            <a:r>
              <a:rPr lang="en-GB" dirty="0" smtClean="0">
                <a:solidFill>
                  <a:schemeClr val="bg1"/>
                </a:solidFill>
              </a:rPr>
              <a:t>43% of domestic VAT payments</a:t>
            </a:r>
            <a:endParaRPr lang="en-ZA" dirty="0">
              <a:solidFill>
                <a:schemeClr val="bg1"/>
              </a:solidFill>
            </a:endParaRPr>
          </a:p>
        </p:txBody>
      </p:sp>
      <p:pic>
        <p:nvPicPr>
          <p:cNvPr id="24" name="Picture 23" descr="D:\Users\s1039019\Desktop\untitled.png"/>
          <p:cNvPicPr/>
          <p:nvPr/>
        </p:nvPicPr>
        <p:blipFill rotWithShape="1">
          <a:blip r:embed="rId6">
            <a:duotone>
              <a:schemeClr val="accent2">
                <a:shade val="45000"/>
                <a:satMod val="135000"/>
              </a:schemeClr>
              <a:prstClr val="white"/>
            </a:duotone>
            <a:extLst>
              <a:ext uri="{28A0092B-C50C-407E-A947-70E740481C1C}">
                <a14:useLocalDpi xmlns:a14="http://schemas.microsoft.com/office/drawing/2010/main" val="0"/>
              </a:ext>
            </a:extLst>
          </a:blip>
          <a:srcRect t="28000" b="28889"/>
          <a:stretch/>
        </p:blipFill>
        <p:spPr bwMode="auto">
          <a:xfrm>
            <a:off x="6058988" y="4088139"/>
            <a:ext cx="2041404" cy="675485"/>
          </a:xfrm>
          <a:prstGeom prst="rect">
            <a:avLst/>
          </a:prstGeom>
          <a:noFill/>
          <a:ln>
            <a:noFill/>
          </a:ln>
          <a:extLst>
            <a:ext uri="{53640926-AAD7-44D8-BBD7-CCE9431645EC}">
              <a14:shadowObscured xmlns:a14="http://schemas.microsoft.com/office/drawing/2010/main"/>
            </a:ext>
          </a:extLst>
        </p:spPr>
      </p:pic>
      <p:sp>
        <p:nvSpPr>
          <p:cNvPr id="15" name="Right Arrow 14"/>
          <p:cNvSpPr/>
          <p:nvPr/>
        </p:nvSpPr>
        <p:spPr>
          <a:xfrm>
            <a:off x="4286665" y="2379546"/>
            <a:ext cx="1537748" cy="162004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3" name="TextBox 52"/>
          <p:cNvSpPr txBox="1"/>
          <p:nvPr/>
        </p:nvSpPr>
        <p:spPr>
          <a:xfrm>
            <a:off x="6053445" y="4237182"/>
            <a:ext cx="2121936" cy="369332"/>
          </a:xfrm>
          <a:prstGeom prst="rect">
            <a:avLst/>
          </a:prstGeom>
          <a:noFill/>
        </p:spPr>
        <p:txBody>
          <a:bodyPr wrap="square" rtlCol="0">
            <a:spAutoFit/>
          </a:bodyPr>
          <a:lstStyle/>
          <a:p>
            <a:pPr lvl="0"/>
            <a:r>
              <a:rPr lang="en-GB" dirty="0" smtClean="0">
                <a:solidFill>
                  <a:schemeClr val="bg1"/>
                </a:solidFill>
              </a:rPr>
              <a:t>21% of VAT refunds</a:t>
            </a:r>
            <a:endParaRPr lang="en-ZA" dirty="0">
              <a:solidFill>
                <a:schemeClr val="bg1"/>
              </a:solidFill>
            </a:endParaRPr>
          </a:p>
        </p:txBody>
      </p:sp>
    </p:spTree>
    <p:extLst>
      <p:ext uri="{BB962C8B-B14F-4D97-AF65-F5344CB8AC3E}">
        <p14:creationId xmlns:p14="http://schemas.microsoft.com/office/powerpoint/2010/main" val="1765872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a:t>
            </a:fld>
            <a:endParaRPr lang="en-ZA" dirty="0"/>
          </a:p>
        </p:txBody>
      </p:sp>
      <p:pic>
        <p:nvPicPr>
          <p:cNvPr id="22" name="Picture 4" descr="Related image"/>
          <p:cNvPicPr>
            <a:picLocks noChangeAspect="1" noChangeArrowheads="1"/>
          </p:cNvPicPr>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r="25769"/>
          <a:stretch/>
        </p:blipFill>
        <p:spPr bwMode="auto">
          <a:xfrm>
            <a:off x="5260184" y="800707"/>
            <a:ext cx="3865560" cy="520743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256" y="151668"/>
            <a:ext cx="9144000" cy="461665"/>
          </a:xfrm>
          <a:prstGeom prst="rect">
            <a:avLst/>
          </a:prstGeom>
        </p:spPr>
        <p:txBody>
          <a:bodyPr wrap="square">
            <a:spAutoFit/>
          </a:bodyPr>
          <a:lstStyle/>
          <a:p>
            <a:pPr algn="ctr"/>
            <a:r>
              <a:rPr lang="en-ZA" sz="2400" b="1" dirty="0" smtClean="0">
                <a:solidFill>
                  <a:srgbClr val="002060"/>
                </a:solidFill>
              </a:rPr>
              <a:t>Some references to Tax </a:t>
            </a:r>
            <a:r>
              <a:rPr lang="en-ZA" sz="2400" b="1" dirty="0">
                <a:solidFill>
                  <a:srgbClr val="002060"/>
                </a:solidFill>
              </a:rPr>
              <a:t>Statistics </a:t>
            </a:r>
            <a:r>
              <a:rPr lang="en-ZA" sz="2400" b="1" dirty="0" smtClean="0">
                <a:solidFill>
                  <a:srgbClr val="002060"/>
                </a:solidFill>
              </a:rPr>
              <a:t>2015</a:t>
            </a:r>
            <a:endParaRPr lang="en-ZA" sz="2400" b="1" dirty="0">
              <a:solidFill>
                <a:srgbClr val="FF0000"/>
              </a:solidFill>
            </a:endParaRPr>
          </a:p>
        </p:txBody>
      </p:sp>
      <p:sp>
        <p:nvSpPr>
          <p:cNvPr id="3" name="Rounded Rectangular Callout 2"/>
          <p:cNvSpPr/>
          <p:nvPr/>
        </p:nvSpPr>
        <p:spPr>
          <a:xfrm>
            <a:off x="5703671" y="1484449"/>
            <a:ext cx="2829064" cy="891433"/>
          </a:xfrm>
          <a:prstGeom prst="wedgeRoundRectCallout">
            <a:avLst>
              <a:gd name="adj1" fmla="val -59107"/>
              <a:gd name="adj2" fmla="val 3838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rgbClr val="002060"/>
                </a:solidFill>
              </a:rPr>
              <a:t>B</a:t>
            </a:r>
            <a:r>
              <a:rPr lang="en-ZA" b="1" dirty="0" smtClean="0">
                <a:solidFill>
                  <a:srgbClr val="002060"/>
                </a:solidFill>
              </a:rPr>
              <a:t>usiness </a:t>
            </a:r>
            <a:r>
              <a:rPr lang="en-ZA" b="1" dirty="0">
                <a:solidFill>
                  <a:srgbClr val="002060"/>
                </a:solidFill>
              </a:rPr>
              <a:t>Day</a:t>
            </a:r>
            <a:endParaRPr lang="en-ZA" dirty="0">
              <a:solidFill>
                <a:srgbClr val="002060"/>
              </a:solidFill>
            </a:endParaRPr>
          </a:p>
          <a:p>
            <a:pPr algn="ctr"/>
            <a:r>
              <a:rPr lang="en-ZA" dirty="0" smtClean="0">
                <a:solidFill>
                  <a:srgbClr val="002060"/>
                </a:solidFill>
              </a:rPr>
              <a:t>Taxman </a:t>
            </a:r>
            <a:r>
              <a:rPr lang="en-ZA" dirty="0">
                <a:solidFill>
                  <a:srgbClr val="002060"/>
                </a:solidFill>
              </a:rPr>
              <a:t>shifts compliance focus to smaller </a:t>
            </a:r>
            <a:r>
              <a:rPr lang="en-ZA" dirty="0" smtClean="0">
                <a:solidFill>
                  <a:srgbClr val="002060"/>
                </a:solidFill>
              </a:rPr>
              <a:t>firms.</a:t>
            </a:r>
            <a:endParaRPr lang="en-ZA" dirty="0">
              <a:solidFill>
                <a:srgbClr val="002060"/>
              </a:solidFill>
            </a:endParaRPr>
          </a:p>
        </p:txBody>
      </p:sp>
      <p:pic>
        <p:nvPicPr>
          <p:cNvPr id="4100" name="Picture 4" descr="Related image"/>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2620" y="787563"/>
            <a:ext cx="5207435" cy="5207437"/>
          </a:xfrm>
          <a:prstGeom prst="rect">
            <a:avLst/>
          </a:prstGeom>
          <a:noFill/>
        </p:spPr>
      </p:pic>
      <p:sp>
        <p:nvSpPr>
          <p:cNvPr id="7" name="Rounded Rectangular Callout 6"/>
          <p:cNvSpPr/>
          <p:nvPr/>
        </p:nvSpPr>
        <p:spPr>
          <a:xfrm>
            <a:off x="4999911" y="3155835"/>
            <a:ext cx="3774390" cy="2617265"/>
          </a:xfrm>
          <a:prstGeom prst="wedgeRoundRectCallout">
            <a:avLst>
              <a:gd name="adj1" fmla="val -57034"/>
              <a:gd name="adj2" fmla="val -3314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err="1" smtClean="0">
                <a:solidFill>
                  <a:srgbClr val="002060"/>
                </a:solidFill>
              </a:rPr>
              <a:t>Moneyweb</a:t>
            </a:r>
            <a:endParaRPr lang="en-ZA" b="1" dirty="0">
              <a:solidFill>
                <a:srgbClr val="002060"/>
              </a:solidFill>
            </a:endParaRPr>
          </a:p>
          <a:p>
            <a:pPr algn="ctr"/>
            <a:r>
              <a:rPr lang="en-ZA" dirty="0" smtClean="0">
                <a:solidFill>
                  <a:srgbClr val="002060"/>
                </a:solidFill>
              </a:rPr>
              <a:t>‘</a:t>
            </a:r>
            <a:r>
              <a:rPr lang="en-ZA" b="1" dirty="0">
                <a:solidFill>
                  <a:srgbClr val="002060"/>
                </a:solidFill>
              </a:rPr>
              <a:t>Tread carefully with tax hikes’</a:t>
            </a:r>
            <a:endParaRPr lang="en-ZA" dirty="0">
              <a:solidFill>
                <a:srgbClr val="002060"/>
              </a:solidFill>
            </a:endParaRPr>
          </a:p>
          <a:p>
            <a:pPr algn="ctr"/>
            <a:r>
              <a:rPr lang="en-ZA" dirty="0" smtClean="0">
                <a:solidFill>
                  <a:srgbClr val="002060"/>
                </a:solidFill>
              </a:rPr>
              <a:t>According </a:t>
            </a:r>
            <a:r>
              <a:rPr lang="en-ZA" dirty="0">
                <a:solidFill>
                  <a:srgbClr val="002060"/>
                </a:solidFill>
              </a:rPr>
              <a:t>to the 2015 Tax Statistics, South Africa’s tax-to-GDP ratio increased from 24.9% in 2013/14 to 25.7% in 2014/15. While this exceeds the long-term average of 24%, it remains below the peak of 26.4% reached in 2007/08.</a:t>
            </a:r>
          </a:p>
        </p:txBody>
      </p:sp>
      <p:sp>
        <p:nvSpPr>
          <p:cNvPr id="24" name="Rounded Rectangular Callout 23"/>
          <p:cNvSpPr/>
          <p:nvPr/>
        </p:nvSpPr>
        <p:spPr>
          <a:xfrm>
            <a:off x="539552" y="3483913"/>
            <a:ext cx="3482887" cy="1124980"/>
          </a:xfrm>
          <a:prstGeom prst="wedgeRoundRectCallout">
            <a:avLst>
              <a:gd name="adj1" fmla="val 47701"/>
              <a:gd name="adj2" fmla="val -69790"/>
              <a:gd name="adj3" fmla="val 16667"/>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err="1" smtClean="0">
                <a:solidFill>
                  <a:srgbClr val="002060"/>
                </a:solidFill>
              </a:rPr>
              <a:t>Sowetan</a:t>
            </a:r>
            <a:endParaRPr lang="en-ZA" b="1" dirty="0" smtClean="0">
              <a:solidFill>
                <a:srgbClr val="002060"/>
              </a:solidFill>
            </a:endParaRPr>
          </a:p>
          <a:p>
            <a:pPr algn="ctr"/>
            <a:r>
              <a:rPr lang="en-ZA" dirty="0" smtClean="0">
                <a:solidFill>
                  <a:srgbClr val="002060"/>
                </a:solidFill>
              </a:rPr>
              <a:t>Personal </a:t>
            </a:r>
            <a:r>
              <a:rPr lang="en-ZA" dirty="0">
                <a:solidFill>
                  <a:srgbClr val="002060"/>
                </a:solidFill>
              </a:rPr>
              <a:t>income taxes remain largest source of </a:t>
            </a:r>
            <a:r>
              <a:rPr lang="en-ZA" dirty="0" smtClean="0">
                <a:solidFill>
                  <a:srgbClr val="002060"/>
                </a:solidFill>
              </a:rPr>
              <a:t>revenue</a:t>
            </a:r>
            <a:endParaRPr lang="en-ZA" dirty="0">
              <a:solidFill>
                <a:srgbClr val="002060"/>
              </a:solidFill>
            </a:endParaRPr>
          </a:p>
        </p:txBody>
      </p:sp>
      <p:sp>
        <p:nvSpPr>
          <p:cNvPr id="25" name="Rounded Rectangular Callout 24"/>
          <p:cNvSpPr/>
          <p:nvPr/>
        </p:nvSpPr>
        <p:spPr>
          <a:xfrm>
            <a:off x="989856" y="4822554"/>
            <a:ext cx="2808313" cy="1106194"/>
          </a:xfrm>
          <a:prstGeom prst="wedgeRoundRectCallout">
            <a:avLst>
              <a:gd name="adj1" fmla="val -59807"/>
              <a:gd name="adj2" fmla="val -28929"/>
              <a:gd name="adj3" fmla="val 16667"/>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rgbClr val="002060"/>
                </a:solidFill>
              </a:rPr>
              <a:t>BusinessTech</a:t>
            </a:r>
            <a:r>
              <a:rPr lang="en-US" dirty="0">
                <a:solidFill>
                  <a:srgbClr val="002060"/>
                </a:solidFill>
              </a:rPr>
              <a:t> identified 10 important statistics from the </a:t>
            </a:r>
            <a:r>
              <a:rPr lang="en-US" dirty="0" smtClean="0">
                <a:solidFill>
                  <a:srgbClr val="002060"/>
                </a:solidFill>
              </a:rPr>
              <a:t>Tax Stats 2015 Bulletin.</a:t>
            </a:r>
            <a:r>
              <a:rPr lang="en-US" dirty="0" smtClean="0"/>
              <a:t>.</a:t>
            </a:r>
            <a:endParaRPr lang="en-ZA" dirty="0"/>
          </a:p>
        </p:txBody>
      </p:sp>
      <p:sp>
        <p:nvSpPr>
          <p:cNvPr id="19" name="Rounded Rectangular Callout 18"/>
          <p:cNvSpPr/>
          <p:nvPr/>
        </p:nvSpPr>
        <p:spPr>
          <a:xfrm>
            <a:off x="395536" y="984096"/>
            <a:ext cx="4464496" cy="2103912"/>
          </a:xfrm>
          <a:prstGeom prst="wedgeRoundRectCallout">
            <a:avLst>
              <a:gd name="adj1" fmla="val 60218"/>
              <a:gd name="adj2" fmla="val -4697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ZA" dirty="0" smtClean="0">
                <a:solidFill>
                  <a:srgbClr val="002060"/>
                </a:solidFill>
              </a:rPr>
              <a:t>Tax Stats 2015 has been referenced as a data source by:</a:t>
            </a:r>
          </a:p>
          <a:p>
            <a:pPr lvl="0"/>
            <a:r>
              <a:rPr lang="en-ZA" dirty="0" smtClean="0">
                <a:solidFill>
                  <a:srgbClr val="002060"/>
                </a:solidFill>
              </a:rPr>
              <a:t>Researchers (e.g</a:t>
            </a:r>
            <a:r>
              <a:rPr lang="en-ZA" dirty="0">
                <a:solidFill>
                  <a:srgbClr val="002060"/>
                </a:solidFill>
              </a:rPr>
              <a:t>. UNISA’s Personal Finance Research Unit, </a:t>
            </a:r>
            <a:r>
              <a:rPr lang="en-ZA" dirty="0" smtClean="0">
                <a:solidFill>
                  <a:srgbClr val="002060"/>
                </a:solidFill>
              </a:rPr>
              <a:t>REDI);</a:t>
            </a:r>
          </a:p>
          <a:p>
            <a:pPr lvl="0"/>
            <a:r>
              <a:rPr lang="en-ZA" dirty="0" smtClean="0">
                <a:solidFill>
                  <a:srgbClr val="002060"/>
                </a:solidFill>
              </a:rPr>
              <a:t>The Davis </a:t>
            </a:r>
            <a:r>
              <a:rPr lang="en-ZA" dirty="0">
                <a:solidFill>
                  <a:srgbClr val="002060"/>
                </a:solidFill>
              </a:rPr>
              <a:t>Tax Review </a:t>
            </a:r>
            <a:r>
              <a:rPr lang="en-ZA" dirty="0" smtClean="0">
                <a:solidFill>
                  <a:srgbClr val="002060"/>
                </a:solidFill>
              </a:rPr>
              <a:t>Committee; </a:t>
            </a:r>
          </a:p>
          <a:p>
            <a:pPr lvl="0"/>
            <a:r>
              <a:rPr lang="en-ZA" dirty="0" smtClean="0">
                <a:solidFill>
                  <a:srgbClr val="002060"/>
                </a:solidFill>
              </a:rPr>
              <a:t>the International </a:t>
            </a:r>
            <a:r>
              <a:rPr lang="en-ZA" dirty="0">
                <a:solidFill>
                  <a:srgbClr val="002060"/>
                </a:solidFill>
              </a:rPr>
              <a:t>Monetary Fund (IMF</a:t>
            </a:r>
            <a:r>
              <a:rPr lang="en-ZA" dirty="0" smtClean="0">
                <a:solidFill>
                  <a:srgbClr val="002060"/>
                </a:solidFill>
              </a:rPr>
              <a:t>); and Academics.</a:t>
            </a:r>
            <a:endParaRPr lang="en-ZA" dirty="0">
              <a:solidFill>
                <a:srgbClr val="002060"/>
              </a:solidFill>
            </a:endParaRPr>
          </a:p>
        </p:txBody>
      </p:sp>
    </p:spTree>
    <p:extLst>
      <p:ext uri="{BB962C8B-B14F-4D97-AF65-F5344CB8AC3E}">
        <p14:creationId xmlns:p14="http://schemas.microsoft.com/office/powerpoint/2010/main" val="18189808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30</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30</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30</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30</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TextBox 27"/>
          <p:cNvSpPr txBox="1"/>
          <p:nvPr/>
        </p:nvSpPr>
        <p:spPr>
          <a:xfrm>
            <a:off x="0" y="44221"/>
            <a:ext cx="9144000" cy="1046440"/>
          </a:xfrm>
          <a:prstGeom prst="rect">
            <a:avLst/>
          </a:prstGeom>
          <a:noFill/>
        </p:spPr>
        <p:txBody>
          <a:bodyPr wrap="square" rtlCol="0">
            <a:spAutoFit/>
          </a:bodyPr>
          <a:lstStyle/>
          <a:p>
            <a:pPr lvl="0" algn="ctr"/>
            <a:r>
              <a:rPr lang="en-GB" sz="2000" b="1" dirty="0" smtClean="0">
                <a:solidFill>
                  <a:srgbClr val="002060"/>
                </a:solidFill>
                <a:latin typeface="+mj-lt"/>
              </a:rPr>
              <a:t>VAT vendors </a:t>
            </a:r>
            <a:r>
              <a:rPr lang="en-GB" sz="2000" b="1" dirty="0">
                <a:solidFill>
                  <a:srgbClr val="002060"/>
                </a:solidFill>
                <a:latin typeface="+mj-lt"/>
              </a:rPr>
              <a:t>with a turnover of &gt;</a:t>
            </a:r>
            <a:r>
              <a:rPr lang="en-GB" sz="2000" b="1" dirty="0" smtClean="0">
                <a:solidFill>
                  <a:srgbClr val="002060"/>
                </a:solidFill>
                <a:latin typeface="+mj-lt"/>
              </a:rPr>
              <a:t>R100</a:t>
            </a:r>
            <a:r>
              <a:rPr lang="en-GB" sz="2000" b="1" dirty="0">
                <a:solidFill>
                  <a:srgbClr val="002060"/>
                </a:solidFill>
                <a:latin typeface="+mj-lt"/>
              </a:rPr>
              <a:t> </a:t>
            </a:r>
            <a:r>
              <a:rPr lang="en-GB" sz="2000" b="1" dirty="0" smtClean="0">
                <a:solidFill>
                  <a:srgbClr val="002060"/>
                </a:solidFill>
                <a:latin typeface="+mj-lt"/>
              </a:rPr>
              <a:t>m constituted 3% of active </a:t>
            </a:r>
            <a:r>
              <a:rPr lang="en-GB" sz="2000" b="1" dirty="0">
                <a:solidFill>
                  <a:srgbClr val="002060"/>
                </a:solidFill>
                <a:latin typeface="+mj-lt"/>
              </a:rPr>
              <a:t>VAT </a:t>
            </a:r>
            <a:r>
              <a:rPr lang="en-GB" sz="2000" b="1" dirty="0" smtClean="0">
                <a:solidFill>
                  <a:srgbClr val="002060"/>
                </a:solidFill>
                <a:latin typeface="+mj-lt"/>
              </a:rPr>
              <a:t>vendors, yet accounted for 62% of domestic VAT payments and 78% of VAT refunds.</a:t>
            </a:r>
            <a:endParaRPr lang="en-ZA" sz="2000" b="1" dirty="0">
              <a:solidFill>
                <a:srgbClr val="002060"/>
              </a:solidFill>
              <a:latin typeface="+mj-lt"/>
            </a:endParaRPr>
          </a:p>
          <a:p>
            <a:pPr algn="ctr"/>
            <a:endParaRPr lang="en-ZA" sz="2200" b="1" dirty="0">
              <a:solidFill>
                <a:srgbClr val="002060"/>
              </a:solidFill>
              <a:latin typeface="+mj-lt"/>
            </a:endParaRPr>
          </a:p>
        </p:txBody>
      </p:sp>
      <p:sp>
        <p:nvSpPr>
          <p:cNvPr id="23" name="TextBox 22"/>
          <p:cNvSpPr txBox="1"/>
          <p:nvPr/>
        </p:nvSpPr>
        <p:spPr>
          <a:xfrm>
            <a:off x="5304023" y="2764616"/>
            <a:ext cx="1855477" cy="646331"/>
          </a:xfrm>
          <a:prstGeom prst="rect">
            <a:avLst/>
          </a:prstGeom>
          <a:noFill/>
        </p:spPr>
        <p:txBody>
          <a:bodyPr wrap="square" rtlCol="0">
            <a:spAutoFit/>
          </a:bodyPr>
          <a:lstStyle/>
          <a:p>
            <a:pPr lvl="0" algn="ctr"/>
            <a:r>
              <a:rPr lang="en-GB" b="1" dirty="0" smtClean="0">
                <a:solidFill>
                  <a:srgbClr val="002060"/>
                </a:solidFill>
              </a:rPr>
              <a:t>62% of domestic VAT payments</a:t>
            </a:r>
            <a:endParaRPr lang="en-ZA" b="1" dirty="0">
              <a:solidFill>
                <a:srgbClr val="002060"/>
              </a:solidFill>
            </a:endParaRPr>
          </a:p>
        </p:txBody>
      </p:sp>
      <p:sp>
        <p:nvSpPr>
          <p:cNvPr id="24" name="TextBox 23"/>
          <p:cNvSpPr txBox="1"/>
          <p:nvPr/>
        </p:nvSpPr>
        <p:spPr>
          <a:xfrm>
            <a:off x="7458447" y="2778713"/>
            <a:ext cx="1396375" cy="646331"/>
          </a:xfrm>
          <a:prstGeom prst="rect">
            <a:avLst/>
          </a:prstGeom>
          <a:noFill/>
        </p:spPr>
        <p:txBody>
          <a:bodyPr wrap="square" rtlCol="0">
            <a:spAutoFit/>
          </a:bodyPr>
          <a:lstStyle/>
          <a:p>
            <a:pPr lvl="0" algn="ctr"/>
            <a:r>
              <a:rPr lang="en-GB" b="1" dirty="0" smtClean="0">
                <a:solidFill>
                  <a:srgbClr val="002060"/>
                </a:solidFill>
              </a:rPr>
              <a:t>78% of VAT refunds</a:t>
            </a:r>
            <a:endParaRPr lang="en-ZA" b="1" dirty="0">
              <a:solidFill>
                <a:srgbClr val="002060"/>
              </a:solidFill>
            </a:endParaRPr>
          </a:p>
        </p:txBody>
      </p:sp>
      <p:pic>
        <p:nvPicPr>
          <p:cNvPr id="15" name="Picture 14"/>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3954" y="784877"/>
            <a:ext cx="1872208" cy="1872208"/>
          </a:xfrm>
          <a:prstGeom prst="rect">
            <a:avLst/>
          </a:prstGeom>
        </p:spPr>
      </p:pic>
      <p:sp>
        <p:nvSpPr>
          <p:cNvPr id="19" name="TextBox 18"/>
          <p:cNvSpPr txBox="1"/>
          <p:nvPr/>
        </p:nvSpPr>
        <p:spPr>
          <a:xfrm>
            <a:off x="-36512" y="5202778"/>
            <a:ext cx="2393371" cy="954107"/>
          </a:xfrm>
          <a:prstGeom prst="rect">
            <a:avLst/>
          </a:prstGeom>
          <a:noFill/>
        </p:spPr>
        <p:txBody>
          <a:bodyPr wrap="square" rtlCol="0">
            <a:spAutoFit/>
          </a:bodyPr>
          <a:lstStyle/>
          <a:p>
            <a:pPr algn="ctr"/>
            <a:r>
              <a:rPr lang="en-ZA" sz="2800" b="1" dirty="0">
                <a:solidFill>
                  <a:srgbClr val="002060"/>
                </a:solidFill>
              </a:rPr>
              <a:t>Turnover </a:t>
            </a:r>
          </a:p>
          <a:p>
            <a:pPr algn="ctr"/>
            <a:r>
              <a:rPr lang="en-ZA" sz="2800" b="1" dirty="0">
                <a:solidFill>
                  <a:srgbClr val="002060"/>
                </a:solidFill>
              </a:rPr>
              <a:t>&lt;=R1m</a:t>
            </a:r>
          </a:p>
        </p:txBody>
      </p:sp>
      <p:pic>
        <p:nvPicPr>
          <p:cNvPr id="26" name="Picture 25" descr="Image result for man pushing a trolley icon">
            <a:hlinkClick r:id="rId5"/>
          </p:cNvPr>
          <p:cNvPicPr/>
          <p:nvPr/>
        </p:nvPicPr>
        <p:blipFill rotWithShape="1">
          <a:blip r:embed="rId6">
            <a:duotone>
              <a:schemeClr val="bg2">
                <a:shade val="45000"/>
                <a:satMod val="135000"/>
              </a:schemeClr>
              <a:prstClr val="white"/>
            </a:duotone>
            <a:extLst>
              <a:ext uri="{28A0092B-C50C-407E-A947-70E740481C1C}">
                <a14:useLocalDpi xmlns:a14="http://schemas.microsoft.com/office/drawing/2010/main" val="0"/>
              </a:ext>
            </a:extLst>
          </a:blip>
          <a:srcRect l="7459" t="6760" r="7459" b="4662"/>
          <a:stretch/>
        </p:blipFill>
        <p:spPr bwMode="auto">
          <a:xfrm flipH="1">
            <a:off x="3329653" y="993891"/>
            <a:ext cx="1940951" cy="1686032"/>
          </a:xfrm>
          <a:prstGeom prst="rect">
            <a:avLst/>
          </a:prstGeom>
          <a:noFill/>
          <a:ln>
            <a:noFill/>
          </a:ln>
          <a:extLst>
            <a:ext uri="{53640926-AAD7-44D8-BBD7-CCE9431645EC}">
              <a14:shadowObscured xmlns:a14="http://schemas.microsoft.com/office/drawing/2010/main"/>
            </a:ext>
          </a:extLst>
        </p:spPr>
      </p:pic>
      <p:sp>
        <p:nvSpPr>
          <p:cNvPr id="27" name="Right Arrow 26"/>
          <p:cNvSpPr/>
          <p:nvPr/>
        </p:nvSpPr>
        <p:spPr>
          <a:xfrm>
            <a:off x="2339072" y="3672517"/>
            <a:ext cx="863847" cy="1620040"/>
          </a:xfrm>
          <a:prstGeom prst="rightArrow">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9" name="TextBox 28"/>
          <p:cNvSpPr txBox="1"/>
          <p:nvPr/>
        </p:nvSpPr>
        <p:spPr>
          <a:xfrm>
            <a:off x="2910652" y="2737478"/>
            <a:ext cx="2393371" cy="646331"/>
          </a:xfrm>
          <a:prstGeom prst="rect">
            <a:avLst/>
          </a:prstGeom>
          <a:noFill/>
        </p:spPr>
        <p:txBody>
          <a:bodyPr wrap="square" rtlCol="0">
            <a:spAutoFit/>
          </a:bodyPr>
          <a:lstStyle/>
          <a:p>
            <a:pPr algn="ctr"/>
            <a:r>
              <a:rPr lang="en-ZA" b="1" dirty="0" smtClean="0">
                <a:solidFill>
                  <a:srgbClr val="002060"/>
                </a:solidFill>
              </a:rPr>
              <a:t>3% </a:t>
            </a:r>
            <a:r>
              <a:rPr lang="en-ZA" b="1" dirty="0">
                <a:solidFill>
                  <a:srgbClr val="002060"/>
                </a:solidFill>
              </a:rPr>
              <a:t>of active VAT vendors</a:t>
            </a:r>
          </a:p>
        </p:txBody>
      </p:sp>
      <p:pic>
        <p:nvPicPr>
          <p:cNvPr id="30" name="Picture 29"/>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87475" y="1062536"/>
            <a:ext cx="1634535" cy="1679471"/>
          </a:xfrm>
          <a:prstGeom prst="rect">
            <a:avLst/>
          </a:prstGeom>
        </p:spPr>
      </p:pic>
      <p:pic>
        <p:nvPicPr>
          <p:cNvPr id="32" name="Picture 31" descr="D:\Users\s1039019\Desktop\untitled.png"/>
          <p:cNvPicPr/>
          <p:nvPr/>
        </p:nvPicPr>
        <p:blipFill rotWithShape="1">
          <a:blip r:embed="rId8">
            <a:duotone>
              <a:schemeClr val="accent2">
                <a:shade val="45000"/>
                <a:satMod val="135000"/>
              </a:schemeClr>
              <a:prstClr val="white"/>
            </a:duotone>
            <a:extLst>
              <a:ext uri="{28A0092B-C50C-407E-A947-70E740481C1C}">
                <a14:useLocalDpi xmlns:a14="http://schemas.microsoft.com/office/drawing/2010/main" val="0"/>
              </a:ext>
            </a:extLst>
          </a:blip>
          <a:srcRect t="28000" b="28889"/>
          <a:stretch/>
        </p:blipFill>
        <p:spPr bwMode="auto">
          <a:xfrm>
            <a:off x="7424096" y="1589497"/>
            <a:ext cx="1396375" cy="610415"/>
          </a:xfrm>
          <a:prstGeom prst="rect">
            <a:avLst/>
          </a:prstGeom>
          <a:noFill/>
          <a:ln>
            <a:noFill/>
          </a:ln>
          <a:extLst>
            <a:ext uri="{53640926-AAD7-44D8-BBD7-CCE9431645EC}">
              <a14:shadowObscured xmlns:a14="http://schemas.microsoft.com/office/drawing/2010/main"/>
            </a:ext>
          </a:extLst>
        </p:spPr>
      </p:pic>
      <p:pic>
        <p:nvPicPr>
          <p:cNvPr id="33" name="Picture 32"/>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81613" y="3400386"/>
            <a:ext cx="1872208" cy="1872208"/>
          </a:xfrm>
          <a:prstGeom prst="rect">
            <a:avLst/>
          </a:prstGeom>
        </p:spPr>
      </p:pic>
      <p:pic>
        <p:nvPicPr>
          <p:cNvPr id="34" name="Picture 33" descr="Image result for man pushing a trolley icon">
            <a:hlinkClick r:id="rId5"/>
          </p:cNvPr>
          <p:cNvPicPr/>
          <p:nvPr/>
        </p:nvPicPr>
        <p:blipFill rotWithShape="1">
          <a:blip r:embed="rId6">
            <a:duotone>
              <a:schemeClr val="bg2">
                <a:shade val="45000"/>
                <a:satMod val="135000"/>
              </a:schemeClr>
              <a:prstClr val="white"/>
            </a:duotone>
            <a:extLst>
              <a:ext uri="{28A0092B-C50C-407E-A947-70E740481C1C}">
                <a14:useLocalDpi xmlns:a14="http://schemas.microsoft.com/office/drawing/2010/main" val="0"/>
              </a:ext>
            </a:extLst>
          </a:blip>
          <a:srcRect l="7459" t="6760" r="7459" b="4662"/>
          <a:stretch/>
        </p:blipFill>
        <p:spPr bwMode="auto">
          <a:xfrm flipH="1">
            <a:off x="3136861" y="3672517"/>
            <a:ext cx="1940951" cy="1686032"/>
          </a:xfrm>
          <a:prstGeom prst="rect">
            <a:avLst/>
          </a:prstGeom>
          <a:noFill/>
          <a:ln>
            <a:noFill/>
          </a:ln>
          <a:extLst>
            <a:ext uri="{53640926-AAD7-44D8-BBD7-CCE9431645EC}">
              <a14:shadowObscured xmlns:a14="http://schemas.microsoft.com/office/drawing/2010/main"/>
            </a:ext>
          </a:extLst>
        </p:spPr>
      </p:pic>
      <p:pic>
        <p:nvPicPr>
          <p:cNvPr id="35" name="Picture 34"/>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49984" y="3656469"/>
            <a:ext cx="1634535" cy="1679471"/>
          </a:xfrm>
          <a:prstGeom prst="rect">
            <a:avLst/>
          </a:prstGeom>
        </p:spPr>
      </p:pic>
      <p:pic>
        <p:nvPicPr>
          <p:cNvPr id="36" name="Picture 35" descr="D:\Users\s1039019\Desktop\untitled.png"/>
          <p:cNvPicPr/>
          <p:nvPr/>
        </p:nvPicPr>
        <p:blipFill rotWithShape="1">
          <a:blip r:embed="rId8">
            <a:duotone>
              <a:schemeClr val="accent2">
                <a:shade val="45000"/>
                <a:satMod val="135000"/>
              </a:schemeClr>
              <a:prstClr val="white"/>
            </a:duotone>
            <a:extLst>
              <a:ext uri="{28A0092B-C50C-407E-A947-70E740481C1C}">
                <a14:useLocalDpi xmlns:a14="http://schemas.microsoft.com/office/drawing/2010/main" val="0"/>
              </a:ext>
            </a:extLst>
          </a:blip>
          <a:srcRect t="28000" b="28889"/>
          <a:stretch/>
        </p:blipFill>
        <p:spPr bwMode="auto">
          <a:xfrm>
            <a:off x="7458447" y="4160732"/>
            <a:ext cx="1396375" cy="610415"/>
          </a:xfrm>
          <a:prstGeom prst="rect">
            <a:avLst/>
          </a:prstGeom>
          <a:noFill/>
          <a:ln>
            <a:noFill/>
          </a:ln>
          <a:extLst>
            <a:ext uri="{53640926-AAD7-44D8-BBD7-CCE9431645EC}">
              <a14:shadowObscured xmlns:a14="http://schemas.microsoft.com/office/drawing/2010/main"/>
            </a:ext>
          </a:extLst>
        </p:spPr>
      </p:pic>
      <p:sp>
        <p:nvSpPr>
          <p:cNvPr id="37" name="TextBox 36"/>
          <p:cNvSpPr txBox="1"/>
          <p:nvPr/>
        </p:nvSpPr>
        <p:spPr>
          <a:xfrm>
            <a:off x="211705" y="2524953"/>
            <a:ext cx="2393371" cy="954107"/>
          </a:xfrm>
          <a:prstGeom prst="rect">
            <a:avLst/>
          </a:prstGeom>
          <a:noFill/>
        </p:spPr>
        <p:txBody>
          <a:bodyPr wrap="square" rtlCol="0">
            <a:spAutoFit/>
          </a:bodyPr>
          <a:lstStyle/>
          <a:p>
            <a:pPr algn="ctr"/>
            <a:r>
              <a:rPr lang="en-ZA" sz="2800" b="1" dirty="0">
                <a:solidFill>
                  <a:srgbClr val="002060"/>
                </a:solidFill>
              </a:rPr>
              <a:t>Turnover </a:t>
            </a:r>
          </a:p>
          <a:p>
            <a:pPr algn="ctr"/>
            <a:r>
              <a:rPr lang="en-ZA" sz="2800" b="1" dirty="0">
                <a:solidFill>
                  <a:srgbClr val="002060"/>
                </a:solidFill>
              </a:rPr>
              <a:t>&gt;</a:t>
            </a:r>
            <a:r>
              <a:rPr lang="en-ZA" sz="2800" b="1" dirty="0" smtClean="0">
                <a:solidFill>
                  <a:srgbClr val="002060"/>
                </a:solidFill>
              </a:rPr>
              <a:t>R100m</a:t>
            </a:r>
            <a:endParaRPr lang="en-ZA" sz="2800" b="1" dirty="0">
              <a:solidFill>
                <a:srgbClr val="002060"/>
              </a:solidFill>
            </a:endParaRPr>
          </a:p>
        </p:txBody>
      </p:sp>
      <p:sp>
        <p:nvSpPr>
          <p:cNvPr id="38" name="TextBox 37"/>
          <p:cNvSpPr txBox="1"/>
          <p:nvPr/>
        </p:nvSpPr>
        <p:spPr>
          <a:xfrm>
            <a:off x="2877233" y="5458165"/>
            <a:ext cx="2393371" cy="646331"/>
          </a:xfrm>
          <a:prstGeom prst="rect">
            <a:avLst/>
          </a:prstGeom>
          <a:noFill/>
        </p:spPr>
        <p:txBody>
          <a:bodyPr wrap="square" rtlCol="0">
            <a:spAutoFit/>
          </a:bodyPr>
          <a:lstStyle/>
          <a:p>
            <a:pPr algn="ctr"/>
            <a:r>
              <a:rPr lang="en-ZA" b="1" dirty="0" smtClean="0">
                <a:solidFill>
                  <a:srgbClr val="002060"/>
                </a:solidFill>
              </a:rPr>
              <a:t>38% </a:t>
            </a:r>
            <a:r>
              <a:rPr lang="en-ZA" b="1" dirty="0">
                <a:solidFill>
                  <a:srgbClr val="002060"/>
                </a:solidFill>
              </a:rPr>
              <a:t>of active VAT vendors</a:t>
            </a:r>
          </a:p>
        </p:txBody>
      </p:sp>
      <p:sp>
        <p:nvSpPr>
          <p:cNvPr id="39" name="TextBox 38"/>
          <p:cNvSpPr txBox="1"/>
          <p:nvPr/>
        </p:nvSpPr>
        <p:spPr>
          <a:xfrm>
            <a:off x="5284622" y="5358549"/>
            <a:ext cx="1957436" cy="646331"/>
          </a:xfrm>
          <a:prstGeom prst="rect">
            <a:avLst/>
          </a:prstGeom>
          <a:noFill/>
        </p:spPr>
        <p:txBody>
          <a:bodyPr wrap="square" rtlCol="0">
            <a:spAutoFit/>
          </a:bodyPr>
          <a:lstStyle/>
          <a:p>
            <a:pPr lvl="0" algn="ctr"/>
            <a:r>
              <a:rPr lang="en-GB" b="1" dirty="0" smtClean="0">
                <a:solidFill>
                  <a:srgbClr val="002060"/>
                </a:solidFill>
              </a:rPr>
              <a:t>2% of domestic VAT payments</a:t>
            </a:r>
            <a:endParaRPr lang="en-ZA" b="1" dirty="0">
              <a:solidFill>
                <a:srgbClr val="002060"/>
              </a:solidFill>
            </a:endParaRPr>
          </a:p>
        </p:txBody>
      </p:sp>
      <p:sp>
        <p:nvSpPr>
          <p:cNvPr id="40" name="TextBox 39"/>
          <p:cNvSpPr txBox="1"/>
          <p:nvPr/>
        </p:nvSpPr>
        <p:spPr>
          <a:xfrm>
            <a:off x="7416671" y="5315438"/>
            <a:ext cx="1396375" cy="646331"/>
          </a:xfrm>
          <a:prstGeom prst="rect">
            <a:avLst/>
          </a:prstGeom>
          <a:noFill/>
        </p:spPr>
        <p:txBody>
          <a:bodyPr wrap="square" rtlCol="0">
            <a:spAutoFit/>
          </a:bodyPr>
          <a:lstStyle/>
          <a:p>
            <a:pPr lvl="0" algn="ctr"/>
            <a:r>
              <a:rPr lang="en-GB" b="1" dirty="0" smtClean="0">
                <a:solidFill>
                  <a:srgbClr val="002060"/>
                </a:solidFill>
              </a:rPr>
              <a:t>6% of VAT refunds</a:t>
            </a:r>
            <a:endParaRPr lang="en-ZA" b="1" dirty="0">
              <a:solidFill>
                <a:srgbClr val="002060"/>
              </a:solidFill>
            </a:endParaRPr>
          </a:p>
        </p:txBody>
      </p:sp>
      <p:sp>
        <p:nvSpPr>
          <p:cNvPr id="42" name="TextBox 41"/>
          <p:cNvSpPr txBox="1"/>
          <p:nvPr/>
        </p:nvSpPr>
        <p:spPr>
          <a:xfrm>
            <a:off x="4390027" y="1180174"/>
            <a:ext cx="692818" cy="584775"/>
          </a:xfrm>
          <a:prstGeom prst="rect">
            <a:avLst/>
          </a:prstGeom>
          <a:noFill/>
        </p:spPr>
        <p:txBody>
          <a:bodyPr wrap="none" rtlCol="0">
            <a:spAutoFit/>
          </a:bodyPr>
          <a:lstStyle/>
          <a:p>
            <a:r>
              <a:rPr lang="en-ZA" sz="3200" b="1" dirty="0" smtClean="0">
                <a:solidFill>
                  <a:schemeClr val="tx1">
                    <a:lumMod val="65000"/>
                    <a:lumOff val="35000"/>
                  </a:schemeClr>
                </a:solidFill>
              </a:rPr>
              <a:t>3%</a:t>
            </a:r>
            <a:endParaRPr lang="en-ZA" sz="3200" b="1" dirty="0">
              <a:solidFill>
                <a:schemeClr val="tx1">
                  <a:lumMod val="65000"/>
                  <a:lumOff val="35000"/>
                </a:schemeClr>
              </a:solidFill>
            </a:endParaRPr>
          </a:p>
        </p:txBody>
      </p:sp>
      <p:sp>
        <p:nvSpPr>
          <p:cNvPr id="43" name="TextBox 42"/>
          <p:cNvSpPr txBox="1"/>
          <p:nvPr/>
        </p:nvSpPr>
        <p:spPr>
          <a:xfrm>
            <a:off x="4268697" y="3921149"/>
            <a:ext cx="901209" cy="584775"/>
          </a:xfrm>
          <a:prstGeom prst="rect">
            <a:avLst/>
          </a:prstGeom>
          <a:noFill/>
        </p:spPr>
        <p:txBody>
          <a:bodyPr wrap="none" rtlCol="0">
            <a:spAutoFit/>
          </a:bodyPr>
          <a:lstStyle/>
          <a:p>
            <a:r>
              <a:rPr lang="en-ZA" sz="3200" b="1" dirty="0" smtClean="0">
                <a:solidFill>
                  <a:schemeClr val="tx1">
                    <a:lumMod val="65000"/>
                    <a:lumOff val="35000"/>
                  </a:schemeClr>
                </a:solidFill>
              </a:rPr>
              <a:t>38%</a:t>
            </a:r>
            <a:endParaRPr lang="en-ZA" sz="3200" b="1" dirty="0">
              <a:solidFill>
                <a:schemeClr val="tx1">
                  <a:lumMod val="65000"/>
                  <a:lumOff val="35000"/>
                </a:schemeClr>
              </a:solidFill>
            </a:endParaRPr>
          </a:p>
        </p:txBody>
      </p:sp>
      <p:sp>
        <p:nvSpPr>
          <p:cNvPr id="44" name="TextBox 43"/>
          <p:cNvSpPr txBox="1"/>
          <p:nvPr/>
        </p:nvSpPr>
        <p:spPr>
          <a:xfrm>
            <a:off x="5984569" y="1628631"/>
            <a:ext cx="901209" cy="584775"/>
          </a:xfrm>
          <a:prstGeom prst="rect">
            <a:avLst/>
          </a:prstGeom>
          <a:noFill/>
        </p:spPr>
        <p:txBody>
          <a:bodyPr wrap="none" rtlCol="0">
            <a:spAutoFit/>
          </a:bodyPr>
          <a:lstStyle/>
          <a:p>
            <a:r>
              <a:rPr lang="en-ZA" sz="3200" b="1" dirty="0" smtClean="0">
                <a:solidFill>
                  <a:schemeClr val="bg1"/>
                </a:solidFill>
              </a:rPr>
              <a:t>62%</a:t>
            </a:r>
            <a:endParaRPr lang="en-ZA" sz="3200" b="1" dirty="0">
              <a:solidFill>
                <a:schemeClr val="bg1"/>
              </a:solidFill>
            </a:endParaRPr>
          </a:p>
        </p:txBody>
      </p:sp>
      <p:sp>
        <p:nvSpPr>
          <p:cNvPr id="45" name="TextBox 44"/>
          <p:cNvSpPr txBox="1"/>
          <p:nvPr/>
        </p:nvSpPr>
        <p:spPr>
          <a:xfrm>
            <a:off x="7838955" y="1615137"/>
            <a:ext cx="901209" cy="584775"/>
          </a:xfrm>
          <a:prstGeom prst="rect">
            <a:avLst/>
          </a:prstGeom>
          <a:noFill/>
        </p:spPr>
        <p:txBody>
          <a:bodyPr wrap="none" rtlCol="0">
            <a:spAutoFit/>
          </a:bodyPr>
          <a:lstStyle/>
          <a:p>
            <a:r>
              <a:rPr lang="en-ZA" sz="3200" b="1" dirty="0" smtClean="0">
                <a:solidFill>
                  <a:schemeClr val="bg1"/>
                </a:solidFill>
              </a:rPr>
              <a:t>78%</a:t>
            </a:r>
            <a:endParaRPr lang="en-ZA" sz="3200" b="1" dirty="0">
              <a:solidFill>
                <a:schemeClr val="bg1"/>
              </a:solidFill>
            </a:endParaRPr>
          </a:p>
        </p:txBody>
      </p:sp>
      <p:sp>
        <p:nvSpPr>
          <p:cNvPr id="46" name="TextBox 45"/>
          <p:cNvSpPr txBox="1"/>
          <p:nvPr/>
        </p:nvSpPr>
        <p:spPr>
          <a:xfrm>
            <a:off x="7858928" y="4160732"/>
            <a:ext cx="692818" cy="584775"/>
          </a:xfrm>
          <a:prstGeom prst="rect">
            <a:avLst/>
          </a:prstGeom>
          <a:noFill/>
        </p:spPr>
        <p:txBody>
          <a:bodyPr wrap="none" rtlCol="0">
            <a:spAutoFit/>
          </a:bodyPr>
          <a:lstStyle/>
          <a:p>
            <a:r>
              <a:rPr lang="en-ZA" sz="3200" b="1">
                <a:solidFill>
                  <a:schemeClr val="bg1"/>
                </a:solidFill>
              </a:rPr>
              <a:t>6</a:t>
            </a:r>
            <a:r>
              <a:rPr lang="en-ZA" sz="3200" b="1" smtClean="0">
                <a:solidFill>
                  <a:schemeClr val="bg1"/>
                </a:solidFill>
              </a:rPr>
              <a:t>%</a:t>
            </a:r>
            <a:endParaRPr lang="en-ZA" sz="3200" b="1" dirty="0">
              <a:solidFill>
                <a:schemeClr val="bg1"/>
              </a:solidFill>
            </a:endParaRPr>
          </a:p>
        </p:txBody>
      </p:sp>
      <p:sp>
        <p:nvSpPr>
          <p:cNvPr id="47" name="TextBox 46"/>
          <p:cNvSpPr txBox="1"/>
          <p:nvPr/>
        </p:nvSpPr>
        <p:spPr>
          <a:xfrm>
            <a:off x="5919670" y="4173551"/>
            <a:ext cx="692818" cy="584775"/>
          </a:xfrm>
          <a:prstGeom prst="rect">
            <a:avLst/>
          </a:prstGeom>
          <a:noFill/>
        </p:spPr>
        <p:txBody>
          <a:bodyPr wrap="none" rtlCol="0">
            <a:spAutoFit/>
          </a:bodyPr>
          <a:lstStyle/>
          <a:p>
            <a:r>
              <a:rPr lang="en-ZA" sz="3200" b="1" dirty="0" smtClean="0">
                <a:solidFill>
                  <a:schemeClr val="bg1"/>
                </a:solidFill>
              </a:rPr>
              <a:t>2%</a:t>
            </a:r>
            <a:endParaRPr lang="en-ZA" sz="3200" b="1" dirty="0">
              <a:solidFill>
                <a:schemeClr val="bg1"/>
              </a:solidFill>
            </a:endParaRPr>
          </a:p>
        </p:txBody>
      </p:sp>
      <p:sp>
        <p:nvSpPr>
          <p:cNvPr id="48" name="Right Arrow 47"/>
          <p:cNvSpPr/>
          <p:nvPr/>
        </p:nvSpPr>
        <p:spPr>
          <a:xfrm>
            <a:off x="2362352" y="1236314"/>
            <a:ext cx="863847" cy="1620040"/>
          </a:xfrm>
          <a:prstGeom prst="rightArrow">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949758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31</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31</a:t>
            </a:fld>
            <a:endParaRPr lang="en-ZA" dirty="0"/>
          </a:p>
        </p:txBody>
      </p:sp>
      <p:sp>
        <p:nvSpPr>
          <p:cNvPr id="15" name="TextBox 14"/>
          <p:cNvSpPr txBox="1">
            <a:spLocks noChangeArrowheads="1"/>
          </p:cNvSpPr>
          <p:nvPr/>
        </p:nvSpPr>
        <p:spPr bwMode="auto">
          <a:xfrm>
            <a:off x="593304"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a:solidFill>
                  <a:schemeClr val="bg1"/>
                </a:solidFill>
                <a:latin typeface="Calibri" pitchFamily="34" charset="0"/>
              </a:rPr>
              <a:t>Highlights:</a:t>
            </a:r>
          </a:p>
          <a:p>
            <a:pPr marL="0" lvl="1" algn="ctr">
              <a:tabLst>
                <a:tab pos="355600" algn="l"/>
              </a:tabLst>
            </a:pPr>
            <a:r>
              <a:rPr lang="en-ZA" sz="4400" b="1" dirty="0">
                <a:solidFill>
                  <a:schemeClr val="bg1"/>
                </a:solidFill>
                <a:latin typeface="Calibri" pitchFamily="34" charset="0"/>
              </a:rPr>
              <a:t>Chapter </a:t>
            </a:r>
            <a:r>
              <a:rPr lang="en-ZA" sz="4400" b="1" dirty="0" smtClean="0">
                <a:solidFill>
                  <a:schemeClr val="bg1"/>
                </a:solidFill>
                <a:latin typeface="Calibri" pitchFamily="34" charset="0"/>
              </a:rPr>
              <a:t>5</a:t>
            </a:r>
          </a:p>
          <a:p>
            <a:pPr marL="0" lvl="1" algn="ctr">
              <a:tabLst>
                <a:tab pos="355600" algn="l"/>
              </a:tabLst>
            </a:pPr>
            <a:r>
              <a:rPr lang="en-ZA" sz="4400" b="1" dirty="0" smtClean="0">
                <a:solidFill>
                  <a:schemeClr val="bg1"/>
                </a:solidFill>
                <a:latin typeface="Calibri" pitchFamily="34" charset="0"/>
              </a:rPr>
              <a:t>  Import VAT  &amp; Customs Duties</a:t>
            </a:r>
          </a:p>
        </p:txBody>
      </p:sp>
    </p:spTree>
    <p:extLst>
      <p:ext uri="{BB962C8B-B14F-4D97-AF65-F5344CB8AC3E}">
        <p14:creationId xmlns:p14="http://schemas.microsoft.com/office/powerpoint/2010/main" val="23568839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32</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32</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32</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32</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p:cNvSpPr/>
          <p:nvPr/>
        </p:nvSpPr>
        <p:spPr>
          <a:xfrm>
            <a:off x="0" y="-31112"/>
            <a:ext cx="9144000" cy="707886"/>
          </a:xfrm>
          <a:prstGeom prst="rect">
            <a:avLst/>
          </a:prstGeom>
        </p:spPr>
        <p:txBody>
          <a:bodyPr wrap="square">
            <a:spAutoFit/>
          </a:bodyPr>
          <a:lstStyle/>
          <a:p>
            <a:pPr algn="ctr"/>
            <a:r>
              <a:rPr lang="en-GB" sz="20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For the 2015/16 fiscal year Import </a:t>
            </a:r>
            <a:r>
              <a:rPr lang="en-GB" sz="20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VAT grew by </a:t>
            </a:r>
            <a:r>
              <a:rPr lang="en-GB" sz="20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10.4 %, driven by </a:t>
            </a:r>
            <a:r>
              <a:rPr lang="en-GB" sz="20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gains from exchange rate weakening &amp;</a:t>
            </a:r>
            <a:r>
              <a:rPr lang="en-GB" sz="20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 </a:t>
            </a:r>
            <a:r>
              <a:rPr lang="en-GB" sz="20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steady growth in the importation of capital </a:t>
            </a:r>
            <a:r>
              <a:rPr lang="en-GB" sz="20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equipment.</a:t>
            </a:r>
            <a:endParaRPr lang="en-ZA" sz="2000" b="1" dirty="0">
              <a:solidFill>
                <a:srgbClr val="002060"/>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9" name="Rectangle 28"/>
          <p:cNvSpPr/>
          <p:nvPr/>
        </p:nvSpPr>
        <p:spPr>
          <a:xfrm>
            <a:off x="5247221" y="995506"/>
            <a:ext cx="3647057" cy="1200329"/>
          </a:xfrm>
          <a:prstGeom prst="rect">
            <a:avLst/>
          </a:prstGeom>
        </p:spPr>
        <p:txBody>
          <a:bodyPr wrap="square">
            <a:spAutoFit/>
          </a:bodyPr>
          <a:lstStyle/>
          <a:p>
            <a:pPr lvl="0" algn="just"/>
            <a:r>
              <a:rPr lang="en-GB" dirty="0" smtClean="0">
                <a:latin typeface="Calibri" panose="020F0502020204030204" pitchFamily="34" charset="0"/>
                <a:ea typeface="Cambria" panose="02040503050406030204" pitchFamily="18" charset="0"/>
                <a:cs typeface="Times New Roman" panose="02020603050405020304" pitchFamily="18" charset="0"/>
              </a:rPr>
              <a:t>Machinery and appliances </a:t>
            </a:r>
            <a:r>
              <a:rPr lang="en-GB" dirty="0">
                <a:latin typeface="Calibri" panose="020F0502020204030204" pitchFamily="34" charset="0"/>
                <a:ea typeface="Cambria" panose="02040503050406030204" pitchFamily="18" charset="0"/>
                <a:cs typeface="Times New Roman" panose="02020603050405020304" pitchFamily="18" charset="0"/>
              </a:rPr>
              <a:t>were the most significant contributors to Import VAT at 28.4%, similar to the 28.2% contribution in </a:t>
            </a:r>
            <a:r>
              <a:rPr lang="en-GB" dirty="0" smtClean="0">
                <a:latin typeface="Calibri" panose="020F0502020204030204" pitchFamily="34" charset="0"/>
                <a:ea typeface="Cambria" panose="02040503050406030204" pitchFamily="18" charset="0"/>
                <a:cs typeface="Times New Roman" panose="02020603050405020304" pitchFamily="18" charset="0"/>
              </a:rPr>
              <a:t>2014/15.</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31" name="Picture 30" descr="Image result for register icon">
            <a:hlinkClick r:id="rId4"/>
          </p:cNvPr>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29213" y="941941"/>
            <a:ext cx="1348443" cy="1443640"/>
          </a:xfrm>
          <a:prstGeom prst="rect">
            <a:avLst/>
          </a:prstGeom>
          <a:noFill/>
          <a:ln>
            <a:noFill/>
          </a:ln>
        </p:spPr>
      </p:pic>
      <p:sp>
        <p:nvSpPr>
          <p:cNvPr id="32" name="TextBox 31"/>
          <p:cNvSpPr txBox="1"/>
          <p:nvPr/>
        </p:nvSpPr>
        <p:spPr>
          <a:xfrm>
            <a:off x="1697423" y="975510"/>
            <a:ext cx="2586545" cy="984885"/>
          </a:xfrm>
          <a:prstGeom prst="rect">
            <a:avLst/>
          </a:prstGeom>
          <a:noFill/>
        </p:spPr>
        <p:txBody>
          <a:bodyPr wrap="square" rtlCol="0">
            <a:spAutoFit/>
          </a:bodyPr>
          <a:lstStyle/>
          <a:p>
            <a:r>
              <a:rPr lang="en-ZA" sz="2000" b="1" dirty="0" smtClean="0">
                <a:solidFill>
                  <a:schemeClr val="tx1">
                    <a:lumMod val="65000"/>
                    <a:lumOff val="35000"/>
                  </a:schemeClr>
                </a:solidFill>
                <a:latin typeface="Calibri" panose="020F0502020204030204" pitchFamily="34" charset="0"/>
                <a:cs typeface="Calibri" panose="020F0502020204030204" pitchFamily="34" charset="0"/>
              </a:rPr>
              <a:t>Number of registered importers:</a:t>
            </a:r>
          </a:p>
          <a:p>
            <a:endParaRPr lang="en-ZA" b="1" dirty="0">
              <a:solidFill>
                <a:srgbClr val="002060"/>
              </a:solidFill>
              <a:latin typeface="Calibri" panose="020F0502020204030204" pitchFamily="34" charset="0"/>
              <a:cs typeface="Calibri" panose="020F0502020204030204" pitchFamily="34" charset="0"/>
            </a:endParaRPr>
          </a:p>
        </p:txBody>
      </p:sp>
      <p:sp>
        <p:nvSpPr>
          <p:cNvPr id="33" name="Rectangle 32"/>
          <p:cNvSpPr/>
          <p:nvPr/>
        </p:nvSpPr>
        <p:spPr>
          <a:xfrm>
            <a:off x="1744336" y="2620287"/>
            <a:ext cx="3235838" cy="3693319"/>
          </a:xfrm>
          <a:prstGeom prst="rect">
            <a:avLst/>
          </a:prstGeom>
        </p:spPr>
        <p:txBody>
          <a:bodyPr wrap="square">
            <a:spAutoFit/>
          </a:bodyPr>
          <a:lstStyle/>
          <a:p>
            <a:pPr algn="just"/>
            <a:r>
              <a:rPr lang="en-GB" dirty="0" smtClean="0">
                <a:latin typeface="Calibri" panose="020F0502020204030204" pitchFamily="34" charset="0"/>
                <a:ea typeface="Cambria" panose="02040503050406030204" pitchFamily="18" charset="0"/>
                <a:cs typeface="Times New Roman" panose="02020603050405020304" pitchFamily="18" charset="0"/>
              </a:rPr>
              <a:t>Import </a:t>
            </a:r>
            <a:r>
              <a:rPr lang="en-GB" dirty="0">
                <a:latin typeface="Calibri" panose="020F0502020204030204" pitchFamily="34" charset="0"/>
                <a:ea typeface="Cambria" panose="02040503050406030204" pitchFamily="18" charset="0"/>
                <a:cs typeface="Times New Roman" panose="02020603050405020304" pitchFamily="18" charset="0"/>
              </a:rPr>
              <a:t>VAT grew by 10.4% against the previous year, which is an improvement on the 4.2% growth recorded in 2014/15. </a:t>
            </a:r>
            <a:endParaRPr lang="en-GB" dirty="0" smtClean="0">
              <a:latin typeface="Calibri" panose="020F0502020204030204" pitchFamily="34" charset="0"/>
              <a:ea typeface="Cambria" panose="02040503050406030204" pitchFamily="18" charset="0"/>
              <a:cs typeface="Times New Roman" panose="02020603050405020304" pitchFamily="18" charset="0"/>
            </a:endParaRPr>
          </a:p>
          <a:p>
            <a:pPr algn="just"/>
            <a:endParaRPr lang="en-GB" dirty="0">
              <a:latin typeface="Calibri" panose="020F0502020204030204" pitchFamily="34" charset="0"/>
              <a:ea typeface="Cambria" panose="02040503050406030204" pitchFamily="18" charset="0"/>
              <a:cs typeface="Times New Roman" panose="02020603050405020304" pitchFamily="18" charset="0"/>
            </a:endParaRPr>
          </a:p>
          <a:p>
            <a:pPr algn="just"/>
            <a:endParaRPr lang="en-GB" dirty="0" smtClean="0">
              <a:latin typeface="Calibri" panose="020F0502020204030204" pitchFamily="34" charset="0"/>
              <a:ea typeface="Cambria" panose="02040503050406030204" pitchFamily="18" charset="0"/>
              <a:cs typeface="Times New Roman" panose="02020603050405020304" pitchFamily="18" charset="0"/>
            </a:endParaRPr>
          </a:p>
          <a:p>
            <a:pPr algn="just"/>
            <a:r>
              <a:rPr lang="en-GB" dirty="0" smtClean="0">
                <a:latin typeface="Calibri" panose="020F0502020204030204" pitchFamily="34" charset="0"/>
                <a:ea typeface="Cambria" panose="02040503050406030204" pitchFamily="18" charset="0"/>
                <a:cs typeface="Times New Roman" panose="02020603050405020304" pitchFamily="18" charset="0"/>
              </a:rPr>
              <a:t>The </a:t>
            </a:r>
            <a:r>
              <a:rPr lang="en-GB" dirty="0">
                <a:latin typeface="Calibri" panose="020F0502020204030204" pitchFamily="34" charset="0"/>
                <a:ea typeface="Cambria" panose="02040503050406030204" pitchFamily="18" charset="0"/>
                <a:cs typeface="Times New Roman" panose="02020603050405020304" pitchFamily="18" charset="0"/>
              </a:rPr>
              <a:t>increase was driven mainly by gains from exchange rate weakening combined with a steady growth in the importation of capital </a:t>
            </a:r>
            <a:r>
              <a:rPr lang="en-GB" dirty="0" smtClean="0">
                <a:latin typeface="Calibri" panose="020F0502020204030204" pitchFamily="34" charset="0"/>
                <a:ea typeface="Cambria" panose="02040503050406030204" pitchFamily="18" charset="0"/>
                <a:cs typeface="Times New Roman" panose="02020603050405020304" pitchFamily="18" charset="0"/>
              </a:rPr>
              <a:t>equipment.</a:t>
            </a:r>
            <a:endParaRPr lang="en-ZA" dirty="0">
              <a:latin typeface="Cambria" panose="02040503050406030204" pitchFamily="18" charset="0"/>
              <a:ea typeface="Cambria" panose="02040503050406030204" pitchFamily="18" charset="0"/>
              <a:cs typeface="Times New Roman" panose="02020603050405020304" pitchFamily="18" charset="0"/>
            </a:endParaRPr>
          </a:p>
          <a:p>
            <a:pPr lvl="0" algn="just"/>
            <a:endParaRPr lang="en-GB" dirty="0" smtClean="0">
              <a:latin typeface="Calibri" panose="020F0502020204030204" pitchFamily="34" charset="0"/>
              <a:ea typeface="Cambria" panose="02040503050406030204" pitchFamily="18" charset="0"/>
              <a:cs typeface="Times New Roman" panose="02020603050405020304" pitchFamily="18" charset="0"/>
            </a:endParaRPr>
          </a:p>
        </p:txBody>
      </p:sp>
      <p:pic>
        <p:nvPicPr>
          <p:cNvPr id="34" name="Picture 33" descr="Image result for red growth arrow icon">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202" y="2684282"/>
            <a:ext cx="1616769" cy="1489437"/>
          </a:xfrm>
          <a:prstGeom prst="rect">
            <a:avLst/>
          </a:prstGeom>
          <a:noFill/>
          <a:ln>
            <a:noFill/>
          </a:ln>
        </p:spPr>
      </p:pic>
      <p:sp>
        <p:nvSpPr>
          <p:cNvPr id="35" name="Rectangle 34"/>
          <p:cNvSpPr/>
          <p:nvPr/>
        </p:nvSpPr>
        <p:spPr>
          <a:xfrm>
            <a:off x="4402376" y="2618509"/>
            <a:ext cx="4284424" cy="369332"/>
          </a:xfrm>
          <a:prstGeom prst="rect">
            <a:avLst/>
          </a:prstGeom>
        </p:spPr>
        <p:txBody>
          <a:bodyPr wrap="square">
            <a:spAutoFit/>
          </a:bodyPr>
          <a:lstStyle/>
          <a:p>
            <a:pPr lvl="0" algn="just"/>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36" name="Picture 35" descr="Image result for exchange rate icon">
            <a:hlinkClick r:id="rId8"/>
          </p:cNvPr>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9299" y="4305158"/>
            <a:ext cx="1415123" cy="1549924"/>
          </a:xfrm>
          <a:prstGeom prst="rect">
            <a:avLst/>
          </a:prstGeom>
          <a:noFill/>
          <a:ln>
            <a:noFill/>
          </a:ln>
        </p:spPr>
      </p:pic>
      <p:pic>
        <p:nvPicPr>
          <p:cNvPr id="37" name="Picture 36"/>
          <p:cNvPicPr>
            <a:picLocks noChangeAspect="1"/>
          </p:cNvPicPr>
          <p:nvPr/>
        </p:nvPicPr>
        <p:blipFill rotWithShape="1">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l="72914" t="3070" b="67988"/>
          <a:stretch/>
        </p:blipFill>
        <p:spPr>
          <a:xfrm>
            <a:off x="5160693" y="2293030"/>
            <a:ext cx="1350849" cy="1507508"/>
          </a:xfrm>
          <a:prstGeom prst="rect">
            <a:avLst/>
          </a:prstGeom>
        </p:spPr>
      </p:pic>
      <p:pic>
        <p:nvPicPr>
          <p:cNvPr id="38" name="Picture 37"/>
          <p:cNvPicPr>
            <a:picLocks noChangeAspect="1"/>
          </p:cNvPicPr>
          <p:nvPr/>
        </p:nvPicPr>
        <p:blipFill rotWithShape="1">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l="18474" t="68531" r="30062" b="5536"/>
          <a:stretch/>
        </p:blipFill>
        <p:spPr>
          <a:xfrm>
            <a:off x="6439304" y="2449878"/>
            <a:ext cx="2563796" cy="1349365"/>
          </a:xfrm>
          <a:prstGeom prst="rect">
            <a:avLst/>
          </a:prstGeom>
        </p:spPr>
      </p:pic>
      <p:pic>
        <p:nvPicPr>
          <p:cNvPr id="39" name="Picture 38" descr="Image result for appliances icon">
            <a:hlinkClick r:id="rId11"/>
          </p:cNvPr>
          <p:cNvPicPr/>
          <p:nvPr/>
        </p:nvPicPr>
        <p:blipFill rotWithShape="1">
          <a:blip r:embed="rId12">
            <a:duotone>
              <a:schemeClr val="accent1">
                <a:shade val="45000"/>
                <a:satMod val="135000"/>
              </a:schemeClr>
              <a:prstClr val="white"/>
            </a:duotone>
            <a:extLst>
              <a:ext uri="{28A0092B-C50C-407E-A947-70E740481C1C}">
                <a14:useLocalDpi xmlns:a14="http://schemas.microsoft.com/office/drawing/2010/main" val="0"/>
              </a:ext>
            </a:extLst>
          </a:blip>
          <a:srcRect l="3793" t="39446" r="3992" b="40756"/>
          <a:stretch/>
        </p:blipFill>
        <p:spPr bwMode="auto">
          <a:xfrm>
            <a:off x="5247221" y="3816852"/>
            <a:ext cx="3647057" cy="720080"/>
          </a:xfrm>
          <a:prstGeom prst="rect">
            <a:avLst/>
          </a:prstGeom>
          <a:noFill/>
          <a:ln>
            <a:noFill/>
          </a:ln>
          <a:extLst>
            <a:ext uri="{53640926-AAD7-44D8-BBD7-CCE9431645EC}">
              <a14:shadowObscured xmlns:a14="http://schemas.microsoft.com/office/drawing/2010/main"/>
            </a:ext>
          </a:extLst>
        </p:spPr>
      </p:pic>
      <p:sp>
        <p:nvSpPr>
          <p:cNvPr id="40" name="TextBox 39"/>
          <p:cNvSpPr txBox="1"/>
          <p:nvPr/>
        </p:nvSpPr>
        <p:spPr>
          <a:xfrm>
            <a:off x="2568755" y="1522047"/>
            <a:ext cx="2376264" cy="1015663"/>
          </a:xfrm>
          <a:prstGeom prst="rect">
            <a:avLst/>
          </a:prstGeom>
          <a:noFill/>
        </p:spPr>
        <p:txBody>
          <a:bodyPr wrap="square" rtlCol="0">
            <a:spAutoFit/>
          </a:bodyPr>
          <a:lstStyle/>
          <a:p>
            <a:r>
              <a:rPr lang="en-ZA" sz="6000" b="1" dirty="0" smtClean="0">
                <a:solidFill>
                  <a:schemeClr val="tx1">
                    <a:lumMod val="65000"/>
                    <a:lumOff val="35000"/>
                  </a:schemeClr>
                </a:solidFill>
              </a:rPr>
              <a:t>290k</a:t>
            </a:r>
            <a:endParaRPr lang="en-ZA" sz="6000" b="1" dirty="0">
              <a:solidFill>
                <a:schemeClr val="tx1">
                  <a:lumMod val="65000"/>
                  <a:lumOff val="35000"/>
                </a:schemeClr>
              </a:solidFill>
            </a:endParaRPr>
          </a:p>
        </p:txBody>
      </p:sp>
      <p:pic>
        <p:nvPicPr>
          <p:cNvPr id="42" name="Picture 41" descr="Image result for appliances icon">
            <a:hlinkClick r:id="rId11"/>
          </p:cNvPr>
          <p:cNvPicPr/>
          <p:nvPr/>
        </p:nvPicPr>
        <p:blipFill rotWithShape="1">
          <a:blip r:embed="rId12">
            <a:duotone>
              <a:schemeClr val="accent1">
                <a:shade val="45000"/>
                <a:satMod val="135000"/>
              </a:schemeClr>
              <a:prstClr val="white"/>
            </a:duotone>
            <a:extLst>
              <a:ext uri="{28A0092B-C50C-407E-A947-70E740481C1C}">
                <a14:useLocalDpi xmlns:a14="http://schemas.microsoft.com/office/drawing/2010/main" val="0"/>
              </a:ext>
            </a:extLst>
          </a:blip>
          <a:srcRect l="3793" t="6985" r="3992" b="71237"/>
          <a:stretch/>
        </p:blipFill>
        <p:spPr bwMode="auto">
          <a:xfrm>
            <a:off x="5338617" y="4541902"/>
            <a:ext cx="3647057" cy="792088"/>
          </a:xfrm>
          <a:prstGeom prst="rect">
            <a:avLst/>
          </a:prstGeom>
          <a:noFill/>
          <a:ln>
            <a:noFill/>
          </a:ln>
          <a:extLst>
            <a:ext uri="{53640926-AAD7-44D8-BBD7-CCE9431645EC}">
              <a14:shadowObscured xmlns:a14="http://schemas.microsoft.com/office/drawing/2010/main"/>
            </a:ext>
          </a:extLst>
        </p:spPr>
      </p:pic>
      <p:pic>
        <p:nvPicPr>
          <p:cNvPr id="46" name="Picture 45"/>
          <p:cNvPicPr>
            <a:picLocks noChangeAspect="1"/>
          </p:cNvPicPr>
          <p:nvPr/>
        </p:nvPicPr>
        <p:blipFill rotWithShape="1">
          <a:blip r:embed="rId12">
            <a:duotone>
              <a:schemeClr val="accent1">
                <a:shade val="45000"/>
                <a:satMod val="135000"/>
              </a:schemeClr>
              <a:prstClr val="white"/>
            </a:duotone>
            <a:extLst>
              <a:ext uri="{28A0092B-C50C-407E-A947-70E740481C1C}">
                <a14:useLocalDpi xmlns:a14="http://schemas.microsoft.com/office/drawing/2010/main" val="0"/>
              </a:ext>
            </a:extLst>
          </a:blip>
          <a:srcRect l="5450" t="73625" r="4101" b="5900"/>
          <a:stretch/>
        </p:blipFill>
        <p:spPr>
          <a:xfrm>
            <a:off x="5400422" y="5245271"/>
            <a:ext cx="3602678" cy="699027"/>
          </a:xfrm>
          <a:prstGeom prst="rect">
            <a:avLst/>
          </a:prstGeom>
        </p:spPr>
      </p:pic>
    </p:spTree>
    <p:extLst>
      <p:ext uri="{BB962C8B-B14F-4D97-AF65-F5344CB8AC3E}">
        <p14:creationId xmlns:p14="http://schemas.microsoft.com/office/powerpoint/2010/main" val="36203311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33</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33</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33</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237312"/>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33</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p:cNvSpPr/>
          <p:nvPr/>
        </p:nvSpPr>
        <p:spPr>
          <a:xfrm>
            <a:off x="36376" y="-31112"/>
            <a:ext cx="9107624" cy="769441"/>
          </a:xfrm>
          <a:prstGeom prst="rect">
            <a:avLst/>
          </a:prstGeom>
        </p:spPr>
        <p:txBody>
          <a:bodyPr wrap="square">
            <a:spAutoFit/>
          </a:bodyPr>
          <a:lstStyle/>
          <a:p>
            <a:pPr lvl="0" algn="ctr"/>
            <a:r>
              <a:rPr lang="en-GB" sz="22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Customs </a:t>
            </a:r>
            <a:r>
              <a:rPr lang="en-GB" sz="22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Duties, </a:t>
            </a:r>
            <a:r>
              <a:rPr lang="en-GB" sz="22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grew </a:t>
            </a:r>
            <a:r>
              <a:rPr lang="en-GB" sz="22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by 13.7% year-on-year, </a:t>
            </a:r>
            <a:r>
              <a:rPr lang="en-GB" sz="2200" b="1" dirty="0">
                <a:solidFill>
                  <a:srgbClr val="002060"/>
                </a:solidFill>
                <a:latin typeface="Calibri" panose="020F0502020204030204" pitchFamily="34" charset="0"/>
                <a:ea typeface="Cambria" panose="02040503050406030204" pitchFamily="18" charset="0"/>
                <a:cs typeface="Times New Roman" panose="02020603050405020304" pitchFamily="18" charset="0"/>
              </a:rPr>
              <a:t>also benefiting from a weakening domestic </a:t>
            </a:r>
            <a:r>
              <a:rPr lang="en-GB" sz="2200" b="1" dirty="0" smtClean="0">
                <a:solidFill>
                  <a:srgbClr val="002060"/>
                </a:solidFill>
                <a:latin typeface="Calibri" panose="020F0502020204030204" pitchFamily="34" charset="0"/>
                <a:ea typeface="Cambria" panose="02040503050406030204" pitchFamily="18" charset="0"/>
                <a:cs typeface="Times New Roman" panose="02020603050405020304" pitchFamily="18" charset="0"/>
              </a:rPr>
              <a:t>currency.</a:t>
            </a:r>
            <a:endParaRPr lang="en-ZA" sz="2200" b="1" dirty="0">
              <a:solidFill>
                <a:srgbClr val="002060"/>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3" name="Rectangle 2"/>
          <p:cNvSpPr/>
          <p:nvPr/>
        </p:nvSpPr>
        <p:spPr>
          <a:xfrm>
            <a:off x="3077392" y="946358"/>
            <a:ext cx="3942880" cy="2031325"/>
          </a:xfrm>
          <a:prstGeom prst="rect">
            <a:avLst/>
          </a:prstGeom>
        </p:spPr>
        <p:txBody>
          <a:bodyPr wrap="square">
            <a:spAutoFit/>
          </a:bodyPr>
          <a:lstStyle/>
          <a:p>
            <a:pPr lvl="0" algn="just"/>
            <a:r>
              <a:rPr lang="en-GB" dirty="0">
                <a:latin typeface="Calibri" panose="020F0502020204030204" pitchFamily="34" charset="0"/>
                <a:ea typeface="Cambria" panose="02040503050406030204" pitchFamily="18" charset="0"/>
                <a:cs typeface="Times New Roman" panose="02020603050405020304" pitchFamily="18" charset="0"/>
              </a:rPr>
              <a:t>Customs Duties (including Specific excise duties on imports and </a:t>
            </a:r>
            <a:r>
              <a:rPr lang="en-GB" i="1" dirty="0">
                <a:latin typeface="Calibri" panose="020F0502020204030204" pitchFamily="34" charset="0"/>
                <a:ea typeface="Cambria" panose="02040503050406030204" pitchFamily="18" charset="0"/>
                <a:cs typeface="Times New Roman" panose="02020603050405020304" pitchFamily="18" charset="0"/>
              </a:rPr>
              <a:t>Ad valorem</a:t>
            </a:r>
            <a:r>
              <a:rPr lang="en-GB" dirty="0">
                <a:latin typeface="Calibri" panose="020F0502020204030204" pitchFamily="34" charset="0"/>
                <a:ea typeface="Cambria" panose="02040503050406030204" pitchFamily="18" charset="0"/>
                <a:cs typeface="Times New Roman" panose="02020603050405020304" pitchFamily="18" charset="0"/>
              </a:rPr>
              <a:t> import duties) </a:t>
            </a:r>
            <a:r>
              <a:rPr lang="en-GB" dirty="0" smtClean="0">
                <a:latin typeface="Calibri" panose="020F0502020204030204" pitchFamily="34" charset="0"/>
                <a:ea typeface="Cambria" panose="02040503050406030204" pitchFamily="18" charset="0"/>
                <a:cs typeface="Times New Roman" panose="02020603050405020304" pitchFamily="18" charset="0"/>
              </a:rPr>
              <a:t>grew by 13.7% year-on-year, </a:t>
            </a:r>
            <a:r>
              <a:rPr lang="en-GB" dirty="0">
                <a:latin typeface="Calibri" panose="020F0502020204030204" pitchFamily="34" charset="0"/>
                <a:ea typeface="Cambria" panose="02040503050406030204" pitchFamily="18" charset="0"/>
                <a:cs typeface="Times New Roman" panose="02020603050405020304" pitchFamily="18" charset="0"/>
              </a:rPr>
              <a:t>also benefiting from a weakening domestic currency,</a:t>
            </a:r>
            <a:r>
              <a:rPr lang="en-GB" dirty="0" smtClean="0">
                <a:latin typeface="Calibri" panose="020F0502020204030204" pitchFamily="34" charset="0"/>
                <a:ea typeface="Cambria" panose="02040503050406030204" pitchFamily="18" charset="0"/>
                <a:cs typeface="Times New Roman" panose="02020603050405020304" pitchFamily="18" charset="0"/>
              </a:rPr>
              <a:t> which </a:t>
            </a:r>
            <a:r>
              <a:rPr lang="en-GB" dirty="0">
                <a:latin typeface="Calibri" panose="020F0502020204030204" pitchFamily="34" charset="0"/>
                <a:ea typeface="Cambria" panose="02040503050406030204" pitchFamily="18" charset="0"/>
                <a:cs typeface="Times New Roman" panose="02020603050405020304" pitchFamily="18" charset="0"/>
              </a:rPr>
              <a:t>is a turn-around from the 7.9% contraction in </a:t>
            </a:r>
            <a:r>
              <a:rPr lang="en-GB" dirty="0" smtClean="0">
                <a:latin typeface="Calibri" panose="020F0502020204030204" pitchFamily="34" charset="0"/>
                <a:ea typeface="Cambria" panose="02040503050406030204" pitchFamily="18" charset="0"/>
                <a:cs typeface="Times New Roman" panose="02020603050405020304" pitchFamily="18" charset="0"/>
              </a:rPr>
              <a:t>2014/15</a:t>
            </a:r>
            <a:r>
              <a:rPr lang="en-GB" dirty="0">
                <a:latin typeface="Calibri" panose="020F0502020204030204" pitchFamily="34" charset="0"/>
                <a:ea typeface="Cambria" panose="02040503050406030204" pitchFamily="18" charset="0"/>
                <a:cs typeface="Times New Roman" panose="02020603050405020304" pitchFamily="18" charset="0"/>
              </a:rPr>
              <a:t>.</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16" name="Picture 15" descr="Image result for red growth arrow icon">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31231" y="1154788"/>
            <a:ext cx="1616769" cy="1489437"/>
          </a:xfrm>
          <a:prstGeom prst="rect">
            <a:avLst/>
          </a:prstGeom>
          <a:noFill/>
          <a:ln>
            <a:noFill/>
          </a:ln>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331" y="1189968"/>
            <a:ext cx="1302928" cy="1302928"/>
          </a:xfrm>
          <a:prstGeom prst="rect">
            <a:avLst/>
          </a:prstGeom>
        </p:spPr>
      </p:pic>
      <p:sp>
        <p:nvSpPr>
          <p:cNvPr id="19" name="Rectangle 18"/>
          <p:cNvSpPr/>
          <p:nvPr/>
        </p:nvSpPr>
        <p:spPr>
          <a:xfrm>
            <a:off x="476068" y="3354397"/>
            <a:ext cx="8564793" cy="729430"/>
          </a:xfrm>
          <a:prstGeom prst="rect">
            <a:avLst/>
          </a:prstGeom>
        </p:spPr>
        <p:txBody>
          <a:bodyPr wrap="square">
            <a:spAutoFit/>
          </a:bodyPr>
          <a:lstStyle/>
          <a:p>
            <a:pPr lvl="0" algn="just">
              <a:lnSpc>
                <a:spcPct val="115000"/>
              </a:lnSpc>
              <a:spcBef>
                <a:spcPts val="600"/>
              </a:spcBef>
              <a:spcAft>
                <a:spcPts val="600"/>
              </a:spcAft>
            </a:pPr>
            <a:r>
              <a:rPr lang="en-GB" dirty="0" smtClean="0">
                <a:latin typeface="Calibri" panose="020F0502020204030204" pitchFamily="34" charset="0"/>
                <a:ea typeface="Cambria" panose="02040503050406030204" pitchFamily="18" charset="0"/>
                <a:cs typeface="Times New Roman" panose="02020603050405020304" pitchFamily="18" charset="0"/>
              </a:rPr>
              <a:t>Vehicles</a:t>
            </a:r>
            <a:r>
              <a:rPr lang="en-GB" dirty="0">
                <a:latin typeface="Calibri" panose="020F0502020204030204" pitchFamily="34" charset="0"/>
                <a:ea typeface="Cambria" panose="02040503050406030204" pitchFamily="18" charset="0"/>
                <a:cs typeface="Times New Roman" panose="02020603050405020304" pitchFamily="18" charset="0"/>
              </a:rPr>
              <a:t>, Aircraft and Vessels accounted for 27.6% of Customs Duties, continuing on a downward trajectory from 31.9% in 2014/15 and 34.4% in </a:t>
            </a:r>
            <a:r>
              <a:rPr lang="en-GB" dirty="0" smtClean="0">
                <a:latin typeface="Calibri" panose="020F0502020204030204" pitchFamily="34" charset="0"/>
                <a:ea typeface="Cambria" panose="02040503050406030204" pitchFamily="18" charset="0"/>
                <a:cs typeface="Times New Roman" panose="02020603050405020304" pitchFamily="18" charset="0"/>
              </a:rPr>
              <a:t>2013/14.</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21" name="Picture 20" descr="Image result for exchange rate icon">
            <a:hlinkClick r:id="rId7"/>
          </p:cNvPr>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43271" y="1025548"/>
            <a:ext cx="1800200" cy="1833936"/>
          </a:xfrm>
          <a:prstGeom prst="rect">
            <a:avLst/>
          </a:prstGeom>
          <a:noFill/>
          <a:ln>
            <a:noFill/>
          </a:ln>
        </p:spPr>
      </p:pic>
      <p:pic>
        <p:nvPicPr>
          <p:cNvPr id="4" name="Picture 3"/>
          <p:cNvPicPr>
            <a:picLocks noChangeAspect="1"/>
          </p:cNvPicPr>
          <p:nvPr/>
        </p:nvPicPr>
        <p:blipFill rotWithShape="1">
          <a:blip r:embed="rId9">
            <a:duotone>
              <a:schemeClr val="accent1">
                <a:shade val="45000"/>
                <a:satMod val="135000"/>
              </a:schemeClr>
              <a:prstClr val="white"/>
            </a:duotone>
            <a:extLst>
              <a:ext uri="{28A0092B-C50C-407E-A947-70E740481C1C}">
                <a14:useLocalDpi xmlns:a14="http://schemas.microsoft.com/office/drawing/2010/main" val="0"/>
              </a:ext>
            </a:extLst>
          </a:blip>
          <a:srcRect t="33671" b="12570"/>
          <a:stretch/>
        </p:blipFill>
        <p:spPr>
          <a:xfrm>
            <a:off x="476068" y="4509120"/>
            <a:ext cx="2143125" cy="1152128"/>
          </a:xfrm>
          <a:prstGeom prst="rect">
            <a:avLst/>
          </a:prstGeom>
        </p:spPr>
      </p:pic>
      <p:pic>
        <p:nvPicPr>
          <p:cNvPr id="7" name="Picture 6"/>
          <p:cNvPicPr>
            <a:picLocks noChangeAspect="1"/>
          </p:cNvPicPr>
          <p:nvPr/>
        </p:nvPicPr>
        <p:blipFill rotWithShape="1">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t="20601" b="35300"/>
          <a:stretch/>
        </p:blipFill>
        <p:spPr>
          <a:xfrm>
            <a:off x="2912469" y="4459972"/>
            <a:ext cx="2724020" cy="1201276"/>
          </a:xfrm>
          <a:prstGeom prst="rect">
            <a:avLst/>
          </a:prstGeom>
        </p:spPr>
      </p:pic>
      <p:pic>
        <p:nvPicPr>
          <p:cNvPr id="23" name="Picture 22"/>
          <p:cNvPicPr>
            <a:picLocks noChangeAspect="1"/>
          </p:cNvPicPr>
          <p:nvPr/>
        </p:nvPicPr>
        <p:blipFill rotWithShape="1">
          <a:blip r:embed="rId11">
            <a:duotone>
              <a:schemeClr val="accent1">
                <a:shade val="45000"/>
                <a:satMod val="135000"/>
              </a:schemeClr>
              <a:prstClr val="white"/>
            </a:duotone>
            <a:extLst>
              <a:ext uri="{28A0092B-C50C-407E-A947-70E740481C1C}">
                <a14:useLocalDpi xmlns:a14="http://schemas.microsoft.com/office/drawing/2010/main" val="0"/>
              </a:ext>
            </a:extLst>
          </a:blip>
          <a:srcRect t="38660" b="31857"/>
          <a:stretch/>
        </p:blipFill>
        <p:spPr>
          <a:xfrm>
            <a:off x="5665815" y="4582237"/>
            <a:ext cx="3400655" cy="1002635"/>
          </a:xfrm>
          <a:prstGeom prst="rect">
            <a:avLst/>
          </a:prstGeom>
        </p:spPr>
      </p:pic>
    </p:spTree>
    <p:extLst>
      <p:ext uri="{BB962C8B-B14F-4D97-AF65-F5344CB8AC3E}">
        <p14:creationId xmlns:p14="http://schemas.microsoft.com/office/powerpoint/2010/main" val="39830649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34</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34</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34</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34</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p:cNvSpPr/>
          <p:nvPr/>
        </p:nvSpPr>
        <p:spPr>
          <a:xfrm>
            <a:off x="0" y="-31112"/>
            <a:ext cx="9144000" cy="738664"/>
          </a:xfrm>
          <a:prstGeom prst="rect">
            <a:avLst/>
          </a:prstGeom>
        </p:spPr>
        <p:txBody>
          <a:bodyPr wrap="square">
            <a:spAutoFit/>
          </a:bodyPr>
          <a:lstStyle/>
          <a:p>
            <a:pPr lvl="0" algn="just"/>
            <a:r>
              <a:rPr lang="en-GB" sz="2100" b="1" dirty="0" smtClean="0">
                <a:solidFill>
                  <a:srgbClr val="002060"/>
                </a:solidFill>
                <a:latin typeface="+mj-lt"/>
                <a:ea typeface="Cambria" panose="02040503050406030204" pitchFamily="18" charset="0"/>
                <a:cs typeface="Times New Roman" panose="02020603050405020304" pitchFamily="18" charset="0"/>
              </a:rPr>
              <a:t>Asia and Europe were the main </a:t>
            </a:r>
            <a:r>
              <a:rPr lang="en-GB" sz="2100" b="1" dirty="0">
                <a:solidFill>
                  <a:srgbClr val="002060"/>
                </a:solidFill>
                <a:latin typeface="+mj-lt"/>
                <a:ea typeface="Cambria" panose="02040503050406030204" pitchFamily="18" charset="0"/>
                <a:cs typeface="Times New Roman" panose="02020603050405020304" pitchFamily="18" charset="0"/>
              </a:rPr>
              <a:t>contributors </a:t>
            </a:r>
            <a:r>
              <a:rPr lang="en-GB" sz="2100" b="1" dirty="0" smtClean="0">
                <a:solidFill>
                  <a:srgbClr val="002060"/>
                </a:solidFill>
                <a:latin typeface="+mj-lt"/>
                <a:ea typeface="Cambria" panose="02040503050406030204" pitchFamily="18" charset="0"/>
                <a:cs typeface="Times New Roman" panose="02020603050405020304" pitchFamily="18" charset="0"/>
              </a:rPr>
              <a:t>of Total Import Tax by </a:t>
            </a:r>
            <a:r>
              <a:rPr lang="en-GB" sz="2100" b="1" dirty="0">
                <a:solidFill>
                  <a:srgbClr val="002060"/>
                </a:solidFill>
                <a:latin typeface="+mj-lt"/>
                <a:ea typeface="Cambria" panose="02040503050406030204" pitchFamily="18" charset="0"/>
                <a:cs typeface="Times New Roman" panose="02020603050405020304" pitchFamily="18" charset="0"/>
              </a:rPr>
              <a:t>World Z</a:t>
            </a:r>
            <a:r>
              <a:rPr lang="en-GB" sz="2100" b="1" dirty="0" smtClean="0">
                <a:solidFill>
                  <a:srgbClr val="002060"/>
                </a:solidFill>
                <a:latin typeface="+mj-lt"/>
                <a:ea typeface="Cambria" panose="02040503050406030204" pitchFamily="18" charset="0"/>
                <a:cs typeface="Times New Roman" panose="02020603050405020304" pitchFamily="18" charset="0"/>
              </a:rPr>
              <a:t>one. </a:t>
            </a:r>
            <a:r>
              <a:rPr lang="en-GB" sz="2100" b="1" dirty="0" smtClean="0">
                <a:solidFill>
                  <a:srgbClr val="002060"/>
                </a:solidFill>
                <a:latin typeface="+mj-lt"/>
              </a:rPr>
              <a:t>On </a:t>
            </a:r>
            <a:r>
              <a:rPr lang="en-GB" sz="2100" b="1" dirty="0">
                <a:solidFill>
                  <a:srgbClr val="002060"/>
                </a:solidFill>
                <a:latin typeface="+mj-lt"/>
              </a:rPr>
              <a:t>a country basis, China and Germany were the major sources of imports.</a:t>
            </a:r>
            <a:endParaRPr lang="en-ZA" sz="2100" b="1" dirty="0">
              <a:solidFill>
                <a:srgbClr val="002060"/>
              </a:solidFill>
              <a:latin typeface="+mj-lt"/>
              <a:ea typeface="Cambria" panose="02040503050406030204" pitchFamily="18" charset="0"/>
              <a:cs typeface="Times New Roman" panose="02020603050405020304" pitchFamily="18" charset="0"/>
            </a:endParaRPr>
          </a:p>
        </p:txBody>
      </p:sp>
      <p:pic>
        <p:nvPicPr>
          <p:cNvPr id="4" name="Picture 3"/>
          <p:cNvPicPr>
            <a:picLocks noChangeAspect="1"/>
          </p:cNvPicPr>
          <p:nvPr/>
        </p:nvPicPr>
        <p:blipFill rotWithShape="1">
          <a:blip r:embed="rId4"/>
          <a:srcRect l="30671" t="31700" r="28994" b="18453"/>
          <a:stretch/>
        </p:blipFill>
        <p:spPr>
          <a:xfrm>
            <a:off x="107504" y="836712"/>
            <a:ext cx="7007469" cy="4868905"/>
          </a:xfrm>
          <a:prstGeom prst="rect">
            <a:avLst/>
          </a:prstGeom>
        </p:spPr>
      </p:pic>
      <p:sp>
        <p:nvSpPr>
          <p:cNvPr id="7" name="TextBox 6"/>
          <p:cNvSpPr txBox="1"/>
          <p:nvPr/>
        </p:nvSpPr>
        <p:spPr>
          <a:xfrm>
            <a:off x="7148494" y="2066765"/>
            <a:ext cx="2123728" cy="2831544"/>
          </a:xfrm>
          <a:prstGeom prst="rect">
            <a:avLst/>
          </a:prstGeom>
          <a:noFill/>
        </p:spPr>
        <p:txBody>
          <a:bodyPr wrap="square" rtlCol="0">
            <a:spAutoFit/>
          </a:bodyPr>
          <a:lstStyle/>
          <a:p>
            <a:r>
              <a:rPr lang="en-GB" sz="1600" dirty="0"/>
              <a:t>China accounted for 25.4% of the Total Import Tax contribution for 2015/16, a marginal uptick from 24.9% in </a:t>
            </a:r>
            <a:r>
              <a:rPr lang="en-GB" sz="1600" dirty="0" smtClean="0"/>
              <a:t>2014/15. Germany’s </a:t>
            </a:r>
            <a:r>
              <a:rPr lang="en-GB" sz="1600" dirty="0"/>
              <a:t>contribution remained consistent at 12.5% from 12.6% last year.</a:t>
            </a:r>
            <a:endParaRPr lang="en-ZA" sz="1600" dirty="0"/>
          </a:p>
          <a:p>
            <a:endParaRPr lang="en-ZA"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95759" y="813852"/>
            <a:ext cx="1498295" cy="1260816"/>
          </a:xfrm>
          <a:prstGeom prst="rect">
            <a:avLst/>
          </a:prstGeom>
        </p:spPr>
      </p:pic>
      <p:pic>
        <p:nvPicPr>
          <p:cNvPr id="23" name="Picture 22" descr="Image result for germany flag map">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00" y="4603208"/>
            <a:ext cx="1117596" cy="1383787"/>
          </a:xfrm>
          <a:prstGeom prst="rect">
            <a:avLst/>
          </a:prstGeom>
          <a:noFill/>
          <a:ln>
            <a:noFill/>
          </a:ln>
        </p:spPr>
      </p:pic>
      <p:cxnSp>
        <p:nvCxnSpPr>
          <p:cNvPr id="24" name="Straight Connector 23"/>
          <p:cNvCxnSpPr/>
          <p:nvPr/>
        </p:nvCxnSpPr>
        <p:spPr>
          <a:xfrm>
            <a:off x="7104349" y="805893"/>
            <a:ext cx="18256" cy="5239991"/>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82813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79512" y="796454"/>
            <a:ext cx="8886958" cy="5247694"/>
          </a:xfrm>
        </p:spPr>
        <p:txBody>
          <a:bodyPr>
            <a:normAutofit/>
          </a:bodyPr>
          <a:lstStyle/>
          <a:p>
            <a:pPr marL="177800" indent="-177800" algn="just"/>
            <a:r>
              <a:rPr lang="en-ZA" sz="2000" dirty="0"/>
              <a:t>Tax expenditures are estimates of tax revenues foregone through legislative provisions enacted </a:t>
            </a:r>
            <a:r>
              <a:rPr lang="en-ZA" sz="2000" dirty="0" smtClean="0"/>
              <a:t>to achieve </a:t>
            </a:r>
            <a:r>
              <a:rPr lang="en-ZA" sz="2000" dirty="0"/>
              <a:t>specific economic or social goals without government incurring direct </a:t>
            </a:r>
            <a:r>
              <a:rPr lang="en-ZA" sz="2000" dirty="0" smtClean="0"/>
              <a:t>expenditures</a:t>
            </a:r>
          </a:p>
          <a:p>
            <a:pPr marL="177800" indent="-177800" algn="just"/>
            <a:r>
              <a:rPr lang="en-ZA" sz="2000" dirty="0" smtClean="0"/>
              <a:t>The </a:t>
            </a:r>
            <a:r>
              <a:rPr lang="en-ZA" sz="2000" dirty="0"/>
              <a:t>foregone VAT revenue, </a:t>
            </a:r>
            <a:r>
              <a:rPr lang="en-ZA" sz="2000" dirty="0" smtClean="0"/>
              <a:t>the difference </a:t>
            </a:r>
            <a:r>
              <a:rPr lang="en-ZA" sz="2000" dirty="0"/>
              <a:t>between 14 per cent of the selling price and zero, is estimated as tax </a:t>
            </a:r>
            <a:r>
              <a:rPr lang="en-ZA" sz="2000" dirty="0" smtClean="0"/>
              <a:t>expenditure</a:t>
            </a:r>
          </a:p>
          <a:p>
            <a:pPr marL="0" indent="0" algn="just">
              <a:buNone/>
            </a:pPr>
            <a:endParaRPr lang="en-ZA" sz="2000" dirty="0"/>
          </a:p>
          <a:p>
            <a:pPr marL="0" indent="0" algn="just">
              <a:buNone/>
            </a:pPr>
            <a:endParaRPr lang="en-ZA" sz="2000" dirty="0"/>
          </a:p>
        </p:txBody>
      </p:sp>
      <p:sp>
        <p:nvSpPr>
          <p:cNvPr id="2" name="Slide Number Placeholder 1"/>
          <p:cNvSpPr>
            <a:spLocks noGrp="1"/>
          </p:cNvSpPr>
          <p:nvPr>
            <p:ph type="sldNum" sz="quarter" idx="12"/>
          </p:nvPr>
        </p:nvSpPr>
        <p:spPr/>
        <p:txBody>
          <a:bodyPr/>
          <a:lstStyle/>
          <a:p>
            <a:fld id="{8E0CD886-9A14-4999-B9F4-8C89F26C82C0}" type="slidenum">
              <a:rPr lang="en-ZA" smtClean="0"/>
              <a:t>35</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35</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35</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35</a:t>
            </a:fld>
            <a:endParaRPr lang="en-ZA" dirty="0"/>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TextBox 23"/>
          <p:cNvSpPr txBox="1"/>
          <p:nvPr/>
        </p:nvSpPr>
        <p:spPr>
          <a:xfrm>
            <a:off x="0" y="15140"/>
            <a:ext cx="9144000" cy="430887"/>
          </a:xfrm>
          <a:prstGeom prst="rect">
            <a:avLst/>
          </a:prstGeom>
          <a:noFill/>
        </p:spPr>
        <p:txBody>
          <a:bodyPr wrap="square" rtlCol="0">
            <a:spAutoFit/>
          </a:bodyPr>
          <a:lstStyle/>
          <a:p>
            <a:pPr algn="ctr"/>
            <a:r>
              <a:rPr lang="en-ZA" sz="2200" b="1" dirty="0" smtClean="0">
                <a:solidFill>
                  <a:srgbClr val="002060"/>
                </a:solidFill>
                <a:latin typeface="+mj-lt"/>
              </a:rPr>
              <a:t>VAT Expenditure </a:t>
            </a:r>
            <a:endParaRPr lang="en-ZA" sz="2200" b="1" dirty="0">
              <a:solidFill>
                <a:srgbClr val="002060"/>
              </a:solidFill>
              <a:latin typeface="+mj-lt"/>
            </a:endParaRPr>
          </a:p>
        </p:txBody>
      </p:sp>
      <p:sp>
        <p:nvSpPr>
          <p:cNvPr id="36" name="TextBox 35"/>
          <p:cNvSpPr txBox="1"/>
          <p:nvPr/>
        </p:nvSpPr>
        <p:spPr>
          <a:xfrm>
            <a:off x="4905996" y="3415884"/>
            <a:ext cx="484428" cy="584775"/>
          </a:xfrm>
          <a:prstGeom prst="rect">
            <a:avLst/>
          </a:prstGeom>
          <a:noFill/>
        </p:spPr>
        <p:txBody>
          <a:bodyPr wrap="none" rtlCol="0">
            <a:spAutoFit/>
          </a:bodyPr>
          <a:lstStyle/>
          <a:p>
            <a:r>
              <a:rPr lang="en-ZA" sz="3200" b="1" dirty="0" smtClean="0">
                <a:solidFill>
                  <a:schemeClr val="bg1"/>
                </a:solidFill>
              </a:rPr>
              <a:t>%</a:t>
            </a:r>
            <a:endParaRPr lang="en-ZA" sz="3200" b="1" dirty="0">
              <a:solidFill>
                <a:schemeClr val="bg1"/>
              </a:solidFill>
            </a:endParaRPr>
          </a:p>
        </p:txBody>
      </p:sp>
      <p:sp>
        <p:nvSpPr>
          <p:cNvPr id="37" name="TextBox 36"/>
          <p:cNvSpPr txBox="1"/>
          <p:nvPr/>
        </p:nvSpPr>
        <p:spPr>
          <a:xfrm>
            <a:off x="7378262" y="3393810"/>
            <a:ext cx="692818" cy="584775"/>
          </a:xfrm>
          <a:prstGeom prst="rect">
            <a:avLst/>
          </a:prstGeom>
          <a:noFill/>
        </p:spPr>
        <p:txBody>
          <a:bodyPr wrap="none" rtlCol="0">
            <a:spAutoFit/>
          </a:bodyPr>
          <a:lstStyle/>
          <a:p>
            <a:r>
              <a:rPr lang="en-ZA" sz="3200" b="1" dirty="0" smtClean="0">
                <a:solidFill>
                  <a:schemeClr val="bg1"/>
                </a:solidFill>
              </a:rPr>
              <a:t>3%</a:t>
            </a:r>
            <a:endParaRPr lang="en-ZA" sz="3200" b="1"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293156908"/>
              </p:ext>
            </p:extLst>
          </p:nvPr>
        </p:nvGraphicFramePr>
        <p:xfrm>
          <a:off x="374380" y="2636910"/>
          <a:ext cx="8590107" cy="2880321"/>
        </p:xfrm>
        <a:graphic>
          <a:graphicData uri="http://schemas.openxmlformats.org/drawingml/2006/table">
            <a:tbl>
              <a:tblPr/>
              <a:tblGrid>
                <a:gridCol w="4248179"/>
                <a:gridCol w="1085482"/>
                <a:gridCol w="1085482"/>
                <a:gridCol w="1085482"/>
                <a:gridCol w="1085482"/>
              </a:tblGrid>
              <a:tr h="334920">
                <a:tc>
                  <a:txBody>
                    <a:bodyPr/>
                    <a:lstStyle/>
                    <a:p>
                      <a:pPr algn="l" fontAlgn="b"/>
                      <a:r>
                        <a:rPr lang="en-ZA" sz="1200" b="1" i="0" u="none" strike="noStrike" dirty="0">
                          <a:solidFill>
                            <a:srgbClr val="000000"/>
                          </a:solidFill>
                          <a:effectLst/>
                          <a:latin typeface="Arial"/>
                        </a:rPr>
                        <a:t> </a:t>
                      </a:r>
                    </a:p>
                  </a:txBody>
                  <a:tcPr marL="9525" marR="9525" marT="9525" marB="0" anchor="b">
                    <a:lnL>
                      <a:noFill/>
                    </a:lnL>
                    <a:lnR>
                      <a:noFill/>
                    </a:lnR>
                    <a:lnT>
                      <a:noFill/>
                    </a:lnT>
                    <a:lnB>
                      <a:noFill/>
                    </a:lnB>
                    <a:solidFill>
                      <a:srgbClr val="FFFFFF"/>
                    </a:solidFill>
                  </a:tcPr>
                </a:tc>
                <a:tc>
                  <a:txBody>
                    <a:bodyPr/>
                    <a:lstStyle/>
                    <a:p>
                      <a:pPr algn="l" fontAlgn="b"/>
                      <a:r>
                        <a:rPr lang="en-ZA" sz="1200" b="1" i="0" u="none" strike="noStrike">
                          <a:solidFill>
                            <a:srgbClr val="000000"/>
                          </a:solidFill>
                          <a:effectLst/>
                          <a:latin typeface="Arial"/>
                        </a:rPr>
                        <a:t> </a:t>
                      </a:r>
                    </a:p>
                  </a:txBody>
                  <a:tcPr marL="9525" marR="9525" marT="9525" marB="0" anchor="b">
                    <a:lnL>
                      <a:noFill/>
                    </a:lnL>
                    <a:lnR>
                      <a:noFill/>
                    </a:lnR>
                    <a:lnT>
                      <a:noFill/>
                    </a:lnT>
                    <a:lnB w="6350" cap="flat" cmpd="sng" algn="ctr">
                      <a:solidFill>
                        <a:srgbClr val="9E292B"/>
                      </a:solidFill>
                      <a:prstDash val="solid"/>
                      <a:round/>
                      <a:headEnd type="none" w="med" len="med"/>
                      <a:tailEnd type="none" w="med" len="med"/>
                    </a:lnB>
                    <a:solidFill>
                      <a:srgbClr val="FFFFFF"/>
                    </a:solidFill>
                  </a:tcPr>
                </a:tc>
                <a:tc>
                  <a:txBody>
                    <a:bodyPr/>
                    <a:lstStyle/>
                    <a:p>
                      <a:pPr algn="l" fontAlgn="b"/>
                      <a:r>
                        <a:rPr lang="en-ZA" sz="1200" b="1" i="0" u="none" strike="noStrike">
                          <a:solidFill>
                            <a:srgbClr val="000000"/>
                          </a:solidFill>
                          <a:effectLst/>
                          <a:latin typeface="Arial"/>
                        </a:rPr>
                        <a:t> </a:t>
                      </a:r>
                    </a:p>
                  </a:txBody>
                  <a:tcPr marL="9525" marR="9525" marT="9525" marB="0" anchor="b">
                    <a:lnL>
                      <a:noFill/>
                    </a:lnL>
                    <a:lnR>
                      <a:noFill/>
                    </a:lnR>
                    <a:lnT>
                      <a:noFill/>
                    </a:lnT>
                    <a:lnB w="6350" cap="flat" cmpd="sng" algn="ctr">
                      <a:solidFill>
                        <a:srgbClr val="9E292B"/>
                      </a:solidFill>
                      <a:prstDash val="solid"/>
                      <a:round/>
                      <a:headEnd type="none" w="med" len="med"/>
                      <a:tailEnd type="none" w="med" len="med"/>
                    </a:lnB>
                    <a:solidFill>
                      <a:srgbClr val="FFFFFF"/>
                    </a:solidFill>
                  </a:tcPr>
                </a:tc>
                <a:tc>
                  <a:txBody>
                    <a:bodyPr/>
                    <a:lstStyle/>
                    <a:p>
                      <a:pPr algn="l" fontAlgn="b"/>
                      <a:r>
                        <a:rPr lang="en-ZA" sz="1200" b="1" i="0" u="none" strike="noStrike">
                          <a:solidFill>
                            <a:srgbClr val="000000"/>
                          </a:solidFill>
                          <a:effectLst/>
                          <a:latin typeface="Arial"/>
                        </a:rPr>
                        <a:t> </a:t>
                      </a:r>
                    </a:p>
                  </a:txBody>
                  <a:tcPr marL="9525" marR="9525" marT="9525" marB="0" anchor="b">
                    <a:lnL>
                      <a:noFill/>
                    </a:lnL>
                    <a:lnR>
                      <a:noFill/>
                    </a:lnR>
                    <a:lnT>
                      <a:noFill/>
                    </a:lnT>
                    <a:lnB w="6350" cap="flat" cmpd="sng" algn="ctr">
                      <a:solidFill>
                        <a:srgbClr val="9E292B"/>
                      </a:solidFill>
                      <a:prstDash val="solid"/>
                      <a:round/>
                      <a:headEnd type="none" w="med" len="med"/>
                      <a:tailEnd type="none" w="med" len="med"/>
                    </a:lnB>
                    <a:solidFill>
                      <a:srgbClr val="FFFFFF"/>
                    </a:solidFill>
                  </a:tcPr>
                </a:tc>
                <a:tc>
                  <a:txBody>
                    <a:bodyPr/>
                    <a:lstStyle/>
                    <a:p>
                      <a:pPr algn="l" fontAlgn="b"/>
                      <a:r>
                        <a:rPr lang="en-ZA" sz="1200" b="0" i="0" u="none" strike="noStrike">
                          <a:effectLst/>
                          <a:latin typeface="Arial"/>
                        </a:rPr>
                        <a:t> </a:t>
                      </a:r>
                    </a:p>
                  </a:txBody>
                  <a:tcPr marL="9525" marR="9525" marT="9525" marB="0" anchor="b">
                    <a:lnL>
                      <a:noFill/>
                    </a:lnL>
                    <a:lnR>
                      <a:noFill/>
                    </a:lnR>
                    <a:lnT>
                      <a:noFill/>
                    </a:lnT>
                    <a:lnB w="6350" cap="flat" cmpd="sng" algn="ctr">
                      <a:solidFill>
                        <a:srgbClr val="9E292B"/>
                      </a:solidFill>
                      <a:prstDash val="solid"/>
                      <a:round/>
                      <a:headEnd type="none" w="med" len="med"/>
                      <a:tailEnd type="none" w="med" len="med"/>
                    </a:lnB>
                    <a:solidFill>
                      <a:srgbClr val="FFFFFF"/>
                    </a:solidFill>
                  </a:tcPr>
                </a:tc>
              </a:tr>
              <a:tr h="251191">
                <a:tc>
                  <a:txBody>
                    <a:bodyPr/>
                    <a:lstStyle/>
                    <a:p>
                      <a:pPr algn="l" fontAlgn="ctr"/>
                      <a:r>
                        <a:rPr lang="en-ZA" sz="1200" b="1" i="0" u="none" strike="noStrike">
                          <a:solidFill>
                            <a:srgbClr val="000000"/>
                          </a:solidFill>
                          <a:effectLst/>
                          <a:latin typeface="Arial"/>
                        </a:rPr>
                        <a:t>Value-added tax </a:t>
                      </a:r>
                    </a:p>
                  </a:txBody>
                  <a:tcPr marL="9525" marR="9525" marT="9525" marB="0" anchor="ctr">
                    <a:lnL>
                      <a:noFill/>
                    </a:lnL>
                    <a:lnR>
                      <a:noFill/>
                    </a:lnR>
                    <a:lnT>
                      <a:noFill/>
                    </a:lnT>
                    <a:lnB>
                      <a:noFill/>
                    </a:lnB>
                  </a:tcPr>
                </a:tc>
                <a:tc>
                  <a:txBody>
                    <a:bodyPr/>
                    <a:lstStyle/>
                    <a:p>
                      <a:pPr algn="l" fontAlgn="ctr"/>
                      <a:r>
                        <a:rPr lang="en-ZA" sz="1200" b="1" i="0" u="none" strike="noStrike">
                          <a:solidFill>
                            <a:srgbClr val="000000"/>
                          </a:solidFill>
                          <a:effectLst/>
                          <a:latin typeface="Arial"/>
                        </a:rPr>
                        <a:t>  2010/11</a:t>
                      </a:r>
                    </a:p>
                  </a:txBody>
                  <a:tcPr marL="171450" marR="9525" marT="9525" marB="0" anchor="ctr">
                    <a:lnL>
                      <a:noFill/>
                    </a:lnL>
                    <a:lnR>
                      <a:noFill/>
                    </a:lnR>
                    <a:lnT w="6350" cap="flat" cmpd="sng" algn="ctr">
                      <a:solidFill>
                        <a:srgbClr val="9E292B"/>
                      </a:solidFill>
                      <a:prstDash val="solid"/>
                      <a:round/>
                      <a:headEnd type="none" w="med" len="med"/>
                      <a:tailEnd type="none" w="med" len="med"/>
                    </a:lnT>
                    <a:lnB>
                      <a:noFill/>
                    </a:lnB>
                    <a:solidFill>
                      <a:srgbClr val="FFFFFF"/>
                    </a:solidFill>
                  </a:tcPr>
                </a:tc>
                <a:tc>
                  <a:txBody>
                    <a:bodyPr/>
                    <a:lstStyle/>
                    <a:p>
                      <a:pPr algn="l" fontAlgn="ctr"/>
                      <a:r>
                        <a:rPr lang="en-ZA" sz="1200" b="1" i="0" u="none" strike="noStrike">
                          <a:solidFill>
                            <a:srgbClr val="000000"/>
                          </a:solidFill>
                          <a:effectLst/>
                          <a:latin typeface="Arial"/>
                        </a:rPr>
                        <a:t>  2011/12</a:t>
                      </a:r>
                    </a:p>
                  </a:txBody>
                  <a:tcPr marL="171450" marR="9525" marT="9525" marB="0" anchor="ctr">
                    <a:lnL>
                      <a:noFill/>
                    </a:lnL>
                    <a:lnR>
                      <a:noFill/>
                    </a:lnR>
                    <a:lnT w="6350" cap="flat" cmpd="sng" algn="ctr">
                      <a:solidFill>
                        <a:srgbClr val="9E292B"/>
                      </a:solidFill>
                      <a:prstDash val="solid"/>
                      <a:round/>
                      <a:headEnd type="none" w="med" len="med"/>
                      <a:tailEnd type="none" w="med" len="med"/>
                    </a:lnT>
                    <a:lnB>
                      <a:noFill/>
                    </a:lnB>
                    <a:solidFill>
                      <a:srgbClr val="FFFFFF"/>
                    </a:solidFill>
                  </a:tcPr>
                </a:tc>
                <a:tc>
                  <a:txBody>
                    <a:bodyPr/>
                    <a:lstStyle/>
                    <a:p>
                      <a:pPr algn="l" fontAlgn="ctr"/>
                      <a:r>
                        <a:rPr lang="en-ZA" sz="1200" b="1" i="0" u="none" strike="noStrike">
                          <a:solidFill>
                            <a:srgbClr val="000000"/>
                          </a:solidFill>
                          <a:effectLst/>
                          <a:latin typeface="Arial"/>
                        </a:rPr>
                        <a:t>  2012/13</a:t>
                      </a:r>
                    </a:p>
                  </a:txBody>
                  <a:tcPr marL="171450" marR="9525" marT="9525" marB="0" anchor="ctr">
                    <a:lnL>
                      <a:noFill/>
                    </a:lnL>
                    <a:lnR>
                      <a:noFill/>
                    </a:lnR>
                    <a:lnT w="6350" cap="flat" cmpd="sng" algn="ctr">
                      <a:solidFill>
                        <a:srgbClr val="9E292B"/>
                      </a:solidFill>
                      <a:prstDash val="solid"/>
                      <a:round/>
                      <a:headEnd type="none" w="med" len="med"/>
                      <a:tailEnd type="none" w="med" len="med"/>
                    </a:lnT>
                    <a:lnB>
                      <a:noFill/>
                    </a:lnB>
                    <a:solidFill>
                      <a:srgbClr val="FFFFFF"/>
                    </a:solidFill>
                  </a:tcPr>
                </a:tc>
                <a:tc>
                  <a:txBody>
                    <a:bodyPr/>
                    <a:lstStyle/>
                    <a:p>
                      <a:pPr algn="l" fontAlgn="ctr"/>
                      <a:r>
                        <a:rPr lang="en-ZA" sz="1200" b="1" i="0" u="none" strike="noStrike">
                          <a:solidFill>
                            <a:srgbClr val="000000"/>
                          </a:solidFill>
                          <a:effectLst/>
                          <a:latin typeface="Arial"/>
                        </a:rPr>
                        <a:t>  2013/14</a:t>
                      </a:r>
                    </a:p>
                  </a:txBody>
                  <a:tcPr marL="171450" marR="9525" marT="9525" marB="0" anchor="ctr">
                    <a:lnL>
                      <a:noFill/>
                    </a:lnL>
                    <a:lnR>
                      <a:noFill/>
                    </a:lnR>
                    <a:lnT w="6350" cap="flat" cmpd="sng" algn="ctr">
                      <a:solidFill>
                        <a:srgbClr val="9E292B"/>
                      </a:solidFill>
                      <a:prstDash val="solid"/>
                      <a:round/>
                      <a:headEnd type="none" w="med" len="med"/>
                      <a:tailEnd type="none" w="med" len="med"/>
                    </a:lnT>
                    <a:lnB>
                      <a:noFill/>
                    </a:lnB>
                    <a:solidFill>
                      <a:srgbClr val="FFFFFF"/>
                    </a:solidFill>
                  </a:tcPr>
                </a:tc>
              </a:tr>
              <a:tr h="251191">
                <a:tc>
                  <a:txBody>
                    <a:bodyPr/>
                    <a:lstStyle/>
                    <a:p>
                      <a:pPr algn="l" fontAlgn="ctr"/>
                      <a:r>
                        <a:rPr lang="en-ZA" sz="1200" b="1" i="0" u="none" strike="noStrike">
                          <a:solidFill>
                            <a:srgbClr val="000000"/>
                          </a:solidFill>
                          <a:effectLst/>
                          <a:latin typeface="Arial"/>
                        </a:rPr>
                        <a:t>Zero-rated supplies</a:t>
                      </a:r>
                    </a:p>
                  </a:txBody>
                  <a:tcPr marL="9525" marR="9525" marT="9525"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ctr"/>
                      <a:r>
                        <a:rPr lang="en-ZA" sz="1200" b="0" i="0" u="none" strike="noStrike">
                          <a:effectLst/>
                          <a:latin typeface="Arial"/>
                        </a:rPr>
                        <a:t> </a:t>
                      </a:r>
                    </a:p>
                  </a:txBody>
                  <a:tcPr marL="9525" marR="9525" marT="9525"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ctr"/>
                      <a:r>
                        <a:rPr lang="en-ZA" sz="1200" b="0" i="0" u="none" strike="noStrike">
                          <a:effectLst/>
                          <a:latin typeface="Arial"/>
                        </a:rPr>
                        <a:t> </a:t>
                      </a:r>
                    </a:p>
                  </a:txBody>
                  <a:tcPr marL="9525" marR="9525" marT="9525"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ctr"/>
                      <a:r>
                        <a:rPr lang="en-ZA" sz="1200" b="0" i="0" u="none" strike="noStrike">
                          <a:effectLst/>
                          <a:latin typeface="Arial"/>
                        </a:rPr>
                        <a:t> </a:t>
                      </a:r>
                    </a:p>
                  </a:txBody>
                  <a:tcPr marL="9525" marR="9525" marT="9525" marB="0" anchor="ctr">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ctr"/>
                      <a:r>
                        <a:rPr lang="en-ZA" sz="1200" b="0" i="0" u="none" strike="noStrike">
                          <a:effectLst/>
                          <a:latin typeface="Arial"/>
                        </a:rPr>
                        <a:t> </a:t>
                      </a:r>
                    </a:p>
                  </a:txBody>
                  <a:tcPr marL="9525" marR="9525" marT="9525" marB="0" anchor="ctr">
                    <a:lnL>
                      <a:noFill/>
                    </a:lnL>
                    <a:lnR>
                      <a:noFill/>
                    </a:lnR>
                    <a:lnT>
                      <a:noFill/>
                    </a:lnT>
                    <a:lnB w="6350" cap="flat" cmpd="sng" algn="ctr">
                      <a:solidFill>
                        <a:srgbClr val="000000"/>
                      </a:solidFill>
                      <a:prstDash val="dot"/>
                      <a:round/>
                      <a:headEnd type="none" w="med" len="med"/>
                      <a:tailEnd type="none" w="med" len="med"/>
                    </a:lnB>
                  </a:tcPr>
                </a:tc>
              </a:tr>
              <a:tr h="251191">
                <a:tc>
                  <a:txBody>
                    <a:bodyPr/>
                    <a:lstStyle/>
                    <a:p>
                      <a:pPr algn="l" fontAlgn="t"/>
                      <a:r>
                        <a:rPr lang="en-ZA" sz="1200" b="0" i="0" u="none" strike="noStrike">
                          <a:effectLst/>
                          <a:latin typeface="Arial"/>
                        </a:rPr>
                        <a:t>19 basic food items</a:t>
                      </a:r>
                      <a:r>
                        <a:rPr lang="en-ZA" sz="1200" b="0" i="0" u="none" strike="noStrike" baseline="30000">
                          <a:effectLst/>
                          <a:latin typeface="Arial"/>
                        </a:rPr>
                        <a:t>4</a:t>
                      </a:r>
                      <a:endParaRPr lang="en-ZA" sz="1200" b="0" i="0" u="none" strike="noStrike">
                        <a:effectLst/>
                        <a:latin typeface="Arial"/>
                      </a:endParaRPr>
                    </a:p>
                  </a:txBody>
                  <a:tcPr marL="9525" marR="9525" marT="9525" marB="0">
                    <a:lnL>
                      <a:noFill/>
                    </a:lnL>
                    <a:lnR>
                      <a:noFill/>
                    </a:lnR>
                    <a:lnT w="6350" cap="flat" cmpd="sng" algn="ctr">
                      <a:solidFill>
                        <a:srgbClr val="000000"/>
                      </a:solidFill>
                      <a:prstDash val="dot"/>
                      <a:round/>
                      <a:headEnd type="none" w="med" len="med"/>
                      <a:tailEnd type="none" w="med" len="med"/>
                    </a:lnT>
                    <a:lnB>
                      <a:noFill/>
                    </a:lnB>
                    <a:solidFill>
                      <a:srgbClr val="FFFFFF"/>
                    </a:solidFill>
                  </a:tcPr>
                </a:tc>
                <a:tc>
                  <a:txBody>
                    <a:bodyPr/>
                    <a:lstStyle/>
                    <a:p>
                      <a:pPr algn="r" fontAlgn="t"/>
                      <a:r>
                        <a:rPr lang="en-ZA" sz="1200" b="0" i="0" u="none" strike="noStrike">
                          <a:effectLst/>
                          <a:latin typeface="Arial"/>
                        </a:rPr>
                        <a:t>         15 497  </a:t>
                      </a:r>
                    </a:p>
                  </a:txBody>
                  <a:tcPr marL="9525" marR="9525" marT="9525" marB="0">
                    <a:lnL>
                      <a:noFill/>
                    </a:lnL>
                    <a:lnR>
                      <a:noFill/>
                    </a:lnR>
                    <a:lnT w="6350" cap="flat" cmpd="sng" algn="ctr">
                      <a:solidFill>
                        <a:srgbClr val="000000"/>
                      </a:solidFill>
                      <a:prstDash val="dot"/>
                      <a:round/>
                      <a:headEnd type="none" w="med" len="med"/>
                      <a:tailEnd type="none" w="med" len="med"/>
                    </a:lnT>
                    <a:lnB>
                      <a:noFill/>
                    </a:lnB>
                    <a:solidFill>
                      <a:srgbClr val="FFFFFF"/>
                    </a:solidFill>
                  </a:tcPr>
                </a:tc>
                <a:tc>
                  <a:txBody>
                    <a:bodyPr/>
                    <a:lstStyle/>
                    <a:p>
                      <a:pPr algn="r" fontAlgn="t"/>
                      <a:r>
                        <a:rPr lang="en-ZA" sz="1200" b="0" i="0" u="none" strike="noStrike">
                          <a:effectLst/>
                          <a:latin typeface="Arial"/>
                        </a:rPr>
                        <a:t>         17 106  </a:t>
                      </a:r>
                    </a:p>
                  </a:txBody>
                  <a:tcPr marL="9525" marR="9525" marT="9525" marB="0">
                    <a:lnL>
                      <a:noFill/>
                    </a:lnL>
                    <a:lnR>
                      <a:noFill/>
                    </a:lnR>
                    <a:lnT w="6350" cap="flat" cmpd="sng" algn="ctr">
                      <a:solidFill>
                        <a:srgbClr val="000000"/>
                      </a:solidFill>
                      <a:prstDash val="dot"/>
                      <a:round/>
                      <a:headEnd type="none" w="med" len="med"/>
                      <a:tailEnd type="none" w="med" len="med"/>
                    </a:lnT>
                    <a:lnB>
                      <a:noFill/>
                    </a:lnB>
                    <a:solidFill>
                      <a:srgbClr val="FFFFFF"/>
                    </a:solidFill>
                  </a:tcPr>
                </a:tc>
                <a:tc>
                  <a:txBody>
                    <a:bodyPr/>
                    <a:lstStyle/>
                    <a:p>
                      <a:pPr algn="r" fontAlgn="t"/>
                      <a:r>
                        <a:rPr lang="en-ZA" sz="1200" b="0" i="0" u="none" strike="noStrike">
                          <a:effectLst/>
                          <a:latin typeface="Arial"/>
                        </a:rPr>
                        <a:t>         18 628  </a:t>
                      </a:r>
                    </a:p>
                  </a:txBody>
                  <a:tcPr marL="9525" marR="9525" marT="9525" marB="0">
                    <a:lnL>
                      <a:noFill/>
                    </a:lnL>
                    <a:lnR>
                      <a:noFill/>
                    </a:lnR>
                    <a:lnT w="6350" cap="flat" cmpd="sng" algn="ctr">
                      <a:solidFill>
                        <a:srgbClr val="000000"/>
                      </a:solidFill>
                      <a:prstDash val="dot"/>
                      <a:round/>
                      <a:headEnd type="none" w="med" len="med"/>
                      <a:tailEnd type="none" w="med" len="med"/>
                    </a:lnT>
                    <a:lnB>
                      <a:noFill/>
                    </a:lnB>
                    <a:solidFill>
                      <a:srgbClr val="FFFFFF"/>
                    </a:solidFill>
                  </a:tcPr>
                </a:tc>
                <a:tc>
                  <a:txBody>
                    <a:bodyPr/>
                    <a:lstStyle/>
                    <a:p>
                      <a:pPr algn="r" fontAlgn="t"/>
                      <a:r>
                        <a:rPr lang="en-ZA" sz="1200" b="0" i="0" u="none" strike="noStrike">
                          <a:effectLst/>
                          <a:latin typeface="Arial"/>
                        </a:rPr>
                        <a:t>         20 107  </a:t>
                      </a:r>
                    </a:p>
                  </a:txBody>
                  <a:tcPr marL="9525" marR="9525" marT="9525" marB="0">
                    <a:lnL>
                      <a:noFill/>
                    </a:lnL>
                    <a:lnR>
                      <a:noFill/>
                    </a:lnR>
                    <a:lnT w="6350" cap="flat" cmpd="sng" algn="ctr">
                      <a:solidFill>
                        <a:srgbClr val="000000"/>
                      </a:solidFill>
                      <a:prstDash val="dot"/>
                      <a:round/>
                      <a:headEnd type="none" w="med" len="med"/>
                      <a:tailEnd type="none" w="med" len="med"/>
                    </a:lnT>
                    <a:lnB>
                      <a:noFill/>
                    </a:lnB>
                    <a:solidFill>
                      <a:srgbClr val="FFFFFF"/>
                    </a:solidFill>
                  </a:tcPr>
                </a:tc>
              </a:tr>
              <a:tr h="251191">
                <a:tc>
                  <a:txBody>
                    <a:bodyPr/>
                    <a:lstStyle/>
                    <a:p>
                      <a:pPr algn="l" fontAlgn="t"/>
                      <a:r>
                        <a:rPr lang="en-ZA" sz="1200" b="0" i="0" u="none" strike="noStrike">
                          <a:effectLst/>
                          <a:latin typeface="Arial"/>
                        </a:rPr>
                        <a:t>Petrol</a:t>
                      </a:r>
                      <a:r>
                        <a:rPr lang="en-ZA" sz="1200" b="0" i="0" u="none" strike="noStrike" baseline="30000">
                          <a:effectLst/>
                          <a:latin typeface="Arial"/>
                        </a:rPr>
                        <a:t>5</a:t>
                      </a:r>
                      <a:endParaRPr lang="en-ZA" sz="1200" b="0" i="0" u="none" strike="noStrike">
                        <a:effectLst/>
                        <a:latin typeface="Arial"/>
                      </a:endParaRP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10 845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13 797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15 343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16 276  </a:t>
                      </a:r>
                    </a:p>
                  </a:txBody>
                  <a:tcPr marL="9525" marR="9525" marT="9525" marB="0">
                    <a:lnL>
                      <a:noFill/>
                    </a:lnL>
                    <a:lnR>
                      <a:noFill/>
                    </a:lnR>
                    <a:lnT>
                      <a:noFill/>
                    </a:lnT>
                    <a:lnB>
                      <a:noFill/>
                    </a:lnB>
                    <a:solidFill>
                      <a:srgbClr val="FFFFFF"/>
                    </a:solidFill>
                  </a:tcPr>
                </a:tc>
              </a:tr>
              <a:tr h="251191">
                <a:tc>
                  <a:txBody>
                    <a:bodyPr/>
                    <a:lstStyle/>
                    <a:p>
                      <a:pPr algn="l" fontAlgn="t"/>
                      <a:r>
                        <a:rPr lang="en-ZA" sz="1200" b="0" i="0" u="none" strike="noStrike" dirty="0">
                          <a:effectLst/>
                          <a:latin typeface="Arial"/>
                        </a:rPr>
                        <a:t>Diesel</a:t>
                      </a:r>
                      <a:r>
                        <a:rPr lang="en-ZA" sz="1200" b="0" i="0" u="none" strike="noStrike" baseline="30000" dirty="0">
                          <a:effectLst/>
                          <a:latin typeface="Arial"/>
                        </a:rPr>
                        <a:t>5</a:t>
                      </a:r>
                      <a:endParaRPr lang="en-ZA" sz="1200" b="0" i="0" u="none" strike="noStrike" dirty="0">
                        <a:effectLst/>
                        <a:latin typeface="Arial"/>
                      </a:endParaRP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1 107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1 532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1 759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2 101  </a:t>
                      </a:r>
                    </a:p>
                  </a:txBody>
                  <a:tcPr marL="9525" marR="9525" marT="9525" marB="0">
                    <a:lnL>
                      <a:noFill/>
                    </a:lnL>
                    <a:lnR>
                      <a:noFill/>
                    </a:lnR>
                    <a:lnT>
                      <a:noFill/>
                    </a:lnT>
                    <a:lnB>
                      <a:noFill/>
                    </a:lnB>
                    <a:solidFill>
                      <a:srgbClr val="FFFFFF"/>
                    </a:solidFill>
                  </a:tcPr>
                </a:tc>
              </a:tr>
              <a:tr h="251191">
                <a:tc>
                  <a:txBody>
                    <a:bodyPr/>
                    <a:lstStyle/>
                    <a:p>
                      <a:pPr algn="l" fontAlgn="t"/>
                      <a:r>
                        <a:rPr lang="en-ZA" sz="1200" b="0" i="0" u="none" strike="noStrike">
                          <a:effectLst/>
                          <a:latin typeface="Arial"/>
                        </a:rPr>
                        <a:t>Paraffin</a:t>
                      </a:r>
                      <a:r>
                        <a:rPr lang="en-ZA" sz="1200" b="0" i="0" u="none" strike="noStrike" baseline="30000">
                          <a:effectLst/>
                          <a:latin typeface="Arial"/>
                        </a:rPr>
                        <a:t>5</a:t>
                      </a:r>
                      <a:endParaRPr lang="en-ZA" sz="1200" b="0" i="0" u="none" strike="noStrike">
                        <a:effectLst/>
                        <a:latin typeface="Arial"/>
                      </a:endParaRP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367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585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611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702  </a:t>
                      </a:r>
                    </a:p>
                  </a:txBody>
                  <a:tcPr marL="9525" marR="9525" marT="9525" marB="0">
                    <a:lnL>
                      <a:noFill/>
                    </a:lnL>
                    <a:lnR>
                      <a:noFill/>
                    </a:lnR>
                    <a:lnT>
                      <a:noFill/>
                    </a:lnT>
                    <a:lnB>
                      <a:noFill/>
                    </a:lnB>
                    <a:solidFill>
                      <a:srgbClr val="FFFFFF"/>
                    </a:solidFill>
                  </a:tcPr>
                </a:tc>
              </a:tr>
              <a:tr h="251191">
                <a:tc>
                  <a:txBody>
                    <a:bodyPr/>
                    <a:lstStyle/>
                    <a:p>
                      <a:pPr algn="l" fontAlgn="t"/>
                      <a:r>
                        <a:rPr lang="en-ZA" sz="1200" b="0" i="0" u="none" strike="noStrike">
                          <a:effectLst/>
                          <a:latin typeface="Arial"/>
                        </a:rPr>
                        <a:t>Municipal property rates</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6 032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dirty="0">
                          <a:effectLst/>
                          <a:latin typeface="Arial"/>
                        </a:rPr>
                        <a:t>           7 568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9 598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10 209  </a:t>
                      </a:r>
                    </a:p>
                  </a:txBody>
                  <a:tcPr marL="9525" marR="9525" marT="9525" marB="0">
                    <a:lnL>
                      <a:noFill/>
                    </a:lnL>
                    <a:lnR>
                      <a:noFill/>
                    </a:lnR>
                    <a:lnT>
                      <a:noFill/>
                    </a:lnT>
                    <a:lnB>
                      <a:noFill/>
                    </a:lnB>
                    <a:solidFill>
                      <a:srgbClr val="FFFFFF"/>
                    </a:solidFill>
                  </a:tcPr>
                </a:tc>
              </a:tr>
              <a:tr h="251191">
                <a:tc>
                  <a:txBody>
                    <a:bodyPr/>
                    <a:lstStyle/>
                    <a:p>
                      <a:pPr algn="l" fontAlgn="t"/>
                      <a:r>
                        <a:rPr lang="en-ZA" sz="1200" b="0" i="0" u="none" strike="noStrike">
                          <a:effectLst/>
                          <a:latin typeface="Arial"/>
                        </a:rPr>
                        <a:t>Reduced inclusion rate for commercial accommodation</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142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153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175  </a:t>
                      </a:r>
                    </a:p>
                  </a:txBody>
                  <a:tcPr marL="9525" marR="9525" marT="9525" marB="0">
                    <a:lnL>
                      <a:noFill/>
                    </a:lnL>
                    <a:lnR>
                      <a:noFill/>
                    </a:lnR>
                    <a:lnT>
                      <a:noFill/>
                    </a:lnT>
                    <a:lnB>
                      <a:noFill/>
                    </a:lnB>
                    <a:solidFill>
                      <a:srgbClr val="FFFFFF"/>
                    </a:solidFill>
                  </a:tcPr>
                </a:tc>
                <a:tc>
                  <a:txBody>
                    <a:bodyPr/>
                    <a:lstStyle/>
                    <a:p>
                      <a:pPr algn="r" fontAlgn="t"/>
                      <a:r>
                        <a:rPr lang="en-ZA" sz="1200" b="0" i="0" u="none" strike="noStrike">
                          <a:effectLst/>
                          <a:latin typeface="Arial"/>
                        </a:rPr>
                        <a:t>              190  </a:t>
                      </a:r>
                    </a:p>
                  </a:txBody>
                  <a:tcPr marL="9525" marR="9525" marT="9525" marB="0">
                    <a:lnL>
                      <a:noFill/>
                    </a:lnL>
                    <a:lnR>
                      <a:noFill/>
                    </a:lnR>
                    <a:lnT>
                      <a:noFill/>
                    </a:lnT>
                    <a:lnB>
                      <a:noFill/>
                    </a:lnB>
                    <a:solidFill>
                      <a:srgbClr val="FFFFFF"/>
                    </a:solidFill>
                  </a:tcPr>
                </a:tc>
              </a:tr>
              <a:tr h="251191">
                <a:tc>
                  <a:txBody>
                    <a:bodyPr/>
                    <a:lstStyle/>
                    <a:p>
                      <a:pPr algn="l" fontAlgn="t"/>
                      <a:r>
                        <a:rPr lang="en-ZA" sz="1200" b="1" i="0" u="none" strike="noStrike">
                          <a:solidFill>
                            <a:srgbClr val="000000"/>
                          </a:solidFill>
                          <a:effectLst/>
                          <a:latin typeface="Arial"/>
                        </a:rPr>
                        <a:t>Subtotal zero-rated supplies</a:t>
                      </a:r>
                    </a:p>
                  </a:txBody>
                  <a:tcPr marL="9525" marR="9525" marT="9525" marB="0">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r" fontAlgn="t"/>
                      <a:r>
                        <a:rPr lang="en-ZA" sz="1200" b="1" i="0" u="none" strike="noStrike">
                          <a:effectLst/>
                          <a:latin typeface="Arial"/>
                        </a:rPr>
                        <a:t>         33 989  </a:t>
                      </a:r>
                    </a:p>
                  </a:txBody>
                  <a:tcPr marL="9525" marR="9525" marT="9525" marB="0">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r" fontAlgn="t"/>
                      <a:r>
                        <a:rPr lang="en-ZA" sz="1200" b="1" i="0" u="none" strike="noStrike">
                          <a:effectLst/>
                          <a:latin typeface="Arial"/>
                        </a:rPr>
                        <a:t>         40 742  </a:t>
                      </a:r>
                    </a:p>
                  </a:txBody>
                  <a:tcPr marL="9525" marR="9525" marT="9525" marB="0">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r" fontAlgn="t"/>
                      <a:r>
                        <a:rPr lang="en-ZA" sz="1200" b="1" i="0" u="none" strike="noStrike">
                          <a:effectLst/>
                          <a:latin typeface="Arial"/>
                        </a:rPr>
                        <a:t>         46 115  </a:t>
                      </a:r>
                    </a:p>
                  </a:txBody>
                  <a:tcPr marL="9525" marR="9525" marT="9525" marB="0">
                    <a:lnL>
                      <a:noFill/>
                    </a:lnL>
                    <a:lnR>
                      <a:noFill/>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r" fontAlgn="t"/>
                      <a:r>
                        <a:rPr lang="en-ZA" sz="1200" b="1" i="0" u="none" strike="noStrike">
                          <a:effectLst/>
                          <a:latin typeface="Arial"/>
                        </a:rPr>
                        <a:t>         49 585  </a:t>
                      </a:r>
                    </a:p>
                  </a:txBody>
                  <a:tcPr marL="9525" marR="9525" marT="9525" marB="0">
                    <a:lnL>
                      <a:noFill/>
                    </a:lnL>
                    <a:lnR>
                      <a:noFill/>
                    </a:lnR>
                    <a:lnT>
                      <a:noFill/>
                    </a:lnT>
                    <a:lnB w="6350" cap="flat" cmpd="sng" algn="ctr">
                      <a:solidFill>
                        <a:srgbClr val="000000"/>
                      </a:solidFill>
                      <a:prstDash val="dot"/>
                      <a:round/>
                      <a:headEnd type="none" w="med" len="med"/>
                      <a:tailEnd type="none" w="med" len="med"/>
                    </a:lnB>
                    <a:solidFill>
                      <a:srgbClr val="FFFFFF"/>
                    </a:solidFill>
                  </a:tcPr>
                </a:tc>
              </a:tr>
              <a:tr h="284682">
                <a:tc>
                  <a:txBody>
                    <a:bodyPr/>
                    <a:lstStyle/>
                    <a:p>
                      <a:pPr algn="l" fontAlgn="ctr"/>
                      <a:r>
                        <a:rPr lang="en-ZA" sz="1200" b="1" i="0" u="none" strike="noStrike">
                          <a:solidFill>
                            <a:srgbClr val="000000"/>
                          </a:solidFill>
                          <a:effectLst/>
                          <a:latin typeface="Arial"/>
                        </a:rPr>
                        <a:t>Exempt supplies (public transport and education)</a:t>
                      </a:r>
                    </a:p>
                  </a:txBody>
                  <a:tcPr marL="9525" marR="9525" marT="952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en-ZA" sz="1200" b="1" i="0" u="none" strike="noStrike">
                          <a:solidFill>
                            <a:srgbClr val="000000"/>
                          </a:solidFill>
                          <a:effectLst/>
                          <a:latin typeface="Arial"/>
                        </a:rPr>
                        <a:t>              905  </a:t>
                      </a:r>
                    </a:p>
                  </a:txBody>
                  <a:tcPr marL="9525" marR="9525" marT="952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en-ZA" sz="1200" b="1" i="0" u="none" strike="noStrike">
                          <a:solidFill>
                            <a:srgbClr val="000000"/>
                          </a:solidFill>
                          <a:effectLst/>
                          <a:latin typeface="Arial"/>
                        </a:rPr>
                        <a:t>              999  </a:t>
                      </a:r>
                    </a:p>
                  </a:txBody>
                  <a:tcPr marL="9525" marR="9525" marT="952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en-ZA" sz="1200" b="1" i="0" u="none" strike="noStrike">
                          <a:solidFill>
                            <a:srgbClr val="000000"/>
                          </a:solidFill>
                          <a:effectLst/>
                          <a:latin typeface="Arial"/>
                        </a:rPr>
                        <a:t>           1 088  </a:t>
                      </a:r>
                    </a:p>
                  </a:txBody>
                  <a:tcPr marL="9525" marR="9525" marT="952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en-ZA" sz="1200" b="1" i="0" u="none" strike="noStrike" dirty="0">
                          <a:solidFill>
                            <a:srgbClr val="000000"/>
                          </a:solidFill>
                          <a:effectLst/>
                          <a:latin typeface="Arial"/>
                        </a:rPr>
                        <a:t>           1 175  </a:t>
                      </a:r>
                    </a:p>
                  </a:txBody>
                  <a:tcPr marL="9525" marR="9525" marT="9525"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4346421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36</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36</a:t>
            </a:fld>
            <a:endParaRPr lang="en-ZA" dirty="0"/>
          </a:p>
        </p:txBody>
      </p:sp>
      <p:sp>
        <p:nvSpPr>
          <p:cNvPr id="15" name="TextBox 14"/>
          <p:cNvSpPr txBox="1">
            <a:spLocks noChangeArrowheads="1"/>
          </p:cNvSpPr>
          <p:nvPr/>
        </p:nvSpPr>
        <p:spPr bwMode="auto">
          <a:xfrm>
            <a:off x="611561"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a:solidFill>
                  <a:schemeClr val="bg1"/>
                </a:solidFill>
                <a:latin typeface="Calibri" pitchFamily="34" charset="0"/>
              </a:rPr>
              <a:t>Highlights:</a:t>
            </a:r>
          </a:p>
          <a:p>
            <a:pPr marL="0" lvl="1" algn="ctr">
              <a:tabLst>
                <a:tab pos="355600" algn="l"/>
              </a:tabLst>
            </a:pPr>
            <a:r>
              <a:rPr lang="en-ZA" sz="4400" b="1" dirty="0">
                <a:solidFill>
                  <a:schemeClr val="bg1"/>
                </a:solidFill>
                <a:latin typeface="Calibri" pitchFamily="34" charset="0"/>
              </a:rPr>
              <a:t>Chapter </a:t>
            </a:r>
            <a:r>
              <a:rPr lang="en-ZA" sz="4400" b="1" dirty="0" smtClean="0">
                <a:solidFill>
                  <a:schemeClr val="bg1"/>
                </a:solidFill>
                <a:latin typeface="Calibri" pitchFamily="34" charset="0"/>
              </a:rPr>
              <a:t>6</a:t>
            </a:r>
            <a:endParaRPr lang="en-ZA" sz="4400" b="1" dirty="0">
              <a:solidFill>
                <a:schemeClr val="bg1"/>
              </a:solidFill>
              <a:latin typeface="Calibri" pitchFamily="34" charset="0"/>
            </a:endParaRPr>
          </a:p>
          <a:p>
            <a:pPr marL="0" lvl="1" algn="ctr">
              <a:tabLst>
                <a:tab pos="355600" algn="l"/>
              </a:tabLst>
            </a:pPr>
            <a:r>
              <a:rPr lang="en-ZA" sz="4400" b="1" dirty="0" smtClean="0">
                <a:solidFill>
                  <a:schemeClr val="bg1"/>
                </a:solidFill>
                <a:latin typeface="Calibri" pitchFamily="34" charset="0"/>
              </a:rPr>
              <a:t>Other Taxes and Collections</a:t>
            </a:r>
          </a:p>
        </p:txBody>
      </p:sp>
    </p:spTree>
    <p:extLst>
      <p:ext uri="{BB962C8B-B14F-4D97-AF65-F5344CB8AC3E}">
        <p14:creationId xmlns:p14="http://schemas.microsoft.com/office/powerpoint/2010/main" val="14997042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37</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37</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37</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37</a:t>
            </a:fld>
            <a:endParaRPr lang="en-ZA" dirty="0"/>
          </a:p>
        </p:txBody>
      </p:sp>
      <p:sp>
        <p:nvSpPr>
          <p:cNvPr id="28" name="TextBox 27"/>
          <p:cNvSpPr txBox="1"/>
          <p:nvPr/>
        </p:nvSpPr>
        <p:spPr>
          <a:xfrm>
            <a:off x="0" y="15140"/>
            <a:ext cx="9144000" cy="769441"/>
          </a:xfrm>
          <a:prstGeom prst="rect">
            <a:avLst/>
          </a:prstGeom>
          <a:noFill/>
        </p:spPr>
        <p:txBody>
          <a:bodyPr wrap="square" rtlCol="0">
            <a:spAutoFit/>
          </a:bodyPr>
          <a:lstStyle/>
          <a:p>
            <a:pPr algn="ctr"/>
            <a:r>
              <a:rPr lang="en-ZA" sz="2200" b="1" dirty="0">
                <a:solidFill>
                  <a:srgbClr val="002060"/>
                </a:solidFill>
                <a:latin typeface="+mj-lt"/>
              </a:rPr>
              <a:t>Collections of Transfer Duty amounted to R7.4 billion, reflecting a growth of 11.0% (R0.7bn) compared to previous year’s growth of 21.4</a:t>
            </a:r>
            <a:r>
              <a:rPr lang="en-ZA" sz="2200" b="1" dirty="0" smtClean="0">
                <a:solidFill>
                  <a:srgbClr val="002060"/>
                </a:solidFill>
                <a:latin typeface="+mj-lt"/>
              </a:rPr>
              <a:t>%.</a:t>
            </a:r>
            <a:endParaRPr lang="en-ZA" sz="2200" b="1" dirty="0">
              <a:solidFill>
                <a:srgbClr val="002060"/>
              </a:solidFill>
              <a:latin typeface="+mj-lt"/>
            </a:endParaRPr>
          </a:p>
        </p:txBody>
      </p:sp>
      <p:cxnSp>
        <p:nvCxnSpPr>
          <p:cNvPr id="37" name="Straight Connector 36"/>
          <p:cNvCxnSpPr/>
          <p:nvPr/>
        </p:nvCxnSpPr>
        <p:spPr>
          <a:xfrm rot="5400000">
            <a:off x="2142008" y="3402102"/>
            <a:ext cx="5004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67544" y="2724550"/>
            <a:ext cx="3427203" cy="3139321"/>
          </a:xfrm>
          <a:prstGeom prst="rect">
            <a:avLst/>
          </a:prstGeom>
        </p:spPr>
        <p:txBody>
          <a:bodyPr wrap="square">
            <a:spAutoFit/>
          </a:bodyPr>
          <a:lstStyle/>
          <a:p>
            <a:pPr algn="just"/>
            <a:r>
              <a:rPr lang="en-ZA" dirty="0">
                <a:latin typeface="Calibri" panose="020F0502020204030204" pitchFamily="34" charset="0"/>
                <a:ea typeface="Times New Roman" panose="02020603050405020304" pitchFamily="18" charset="0"/>
                <a:cs typeface="Times New Roman" panose="02020603050405020304" pitchFamily="18" charset="0"/>
              </a:rPr>
              <a:t>From 01 March 2015, the threshold of property values liable for transfer duties was increased to R750 000, which amounted to 101 094 properties being transferred in 2015/16 with a combined value of R186.3 billion. </a:t>
            </a:r>
            <a:r>
              <a:rPr lang="en-US" dirty="0">
                <a:latin typeface="Calibri" panose="020F0502020204030204" pitchFamily="34" charset="0"/>
                <a:ea typeface="Times New Roman" panose="02020603050405020304" pitchFamily="18" charset="0"/>
                <a:cs typeface="Times New Roman" panose="02020603050405020304" pitchFamily="18" charset="0"/>
              </a:rPr>
              <a:t>This resulted in R7.4 billion of transfer duties collected for the year, which is a growth of 11.0% against the prior year. </a:t>
            </a:r>
            <a:endParaRPr lang="en-ZA" dirty="0">
              <a:latin typeface="Calibri" panose="020F0502020204030204" pitchFamily="34" charset="0"/>
            </a:endParaRPr>
          </a:p>
        </p:txBody>
      </p:sp>
      <p:sp>
        <p:nvSpPr>
          <p:cNvPr id="21" name="Rectangle 20"/>
          <p:cNvSpPr/>
          <p:nvPr/>
        </p:nvSpPr>
        <p:spPr>
          <a:xfrm>
            <a:off x="5293496" y="2712082"/>
            <a:ext cx="3393304" cy="3277820"/>
          </a:xfrm>
          <a:prstGeom prst="rect">
            <a:avLst/>
          </a:prstGeom>
        </p:spPr>
        <p:txBody>
          <a:bodyPr wrap="square">
            <a:spAutoFit/>
          </a:bodyPr>
          <a:lstStyle/>
          <a:p>
            <a:pPr lvl="0" algn="just">
              <a:lnSpc>
                <a:spcPct val="115000"/>
              </a:lnSpc>
              <a:spcBef>
                <a:spcPts val="1000"/>
              </a:spcBef>
              <a:spcAft>
                <a:spcPts val="1000"/>
              </a:spcAft>
            </a:pPr>
            <a:r>
              <a:rPr lang="en-US" dirty="0">
                <a:latin typeface="Calibri" panose="020F0502020204030204" pitchFamily="34" charset="0"/>
                <a:ea typeface="Cambria" panose="02040503050406030204" pitchFamily="18" charset="0"/>
                <a:cs typeface="Calibri" panose="020F0502020204030204" pitchFamily="34" charset="0"/>
              </a:rPr>
              <a:t>Capital Gains Tax (CGT) </a:t>
            </a:r>
            <a:r>
              <a:rPr lang="en-ZA" dirty="0">
                <a:latin typeface="Calibri" panose="020F0502020204030204" pitchFamily="34" charset="0"/>
                <a:ea typeface="Cambria" panose="02040503050406030204" pitchFamily="18" charset="0"/>
                <a:cs typeface="Calibri" panose="020F0502020204030204" pitchFamily="34" charset="0"/>
              </a:rPr>
              <a:t>of R16.7 billion was raised of which R7.5 billion was attributable to individuals and R9.2 billion to companies. This is an increase of R5.0 billion (42.9%) on the R11.7 billion raised in 2014/15. In aggregate, R90.1 billion has been raised since the introduction of CGT in October 2001;</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3" name="Rectangle 2"/>
          <p:cNvSpPr/>
          <p:nvPr/>
        </p:nvSpPr>
        <p:spPr>
          <a:xfrm>
            <a:off x="2483768" y="1556792"/>
            <a:ext cx="1800200"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2"/>
                </a:solidFill>
              </a:rPr>
              <a:t>Transfer duty</a:t>
            </a:r>
            <a:endParaRPr lang="en-ZA" dirty="0">
              <a:solidFill>
                <a:schemeClr val="tx2"/>
              </a:solidFill>
            </a:endParaRPr>
          </a:p>
        </p:txBody>
      </p:sp>
      <p:sp>
        <p:nvSpPr>
          <p:cNvPr id="22" name="Rectangle 21"/>
          <p:cNvSpPr/>
          <p:nvPr/>
        </p:nvSpPr>
        <p:spPr>
          <a:xfrm>
            <a:off x="7143271" y="1538294"/>
            <a:ext cx="1800200"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chemeClr val="tx2"/>
                </a:solidFill>
              </a:rPr>
              <a:t>CGT</a:t>
            </a:r>
            <a:endParaRPr lang="en-ZA" dirty="0">
              <a:solidFill>
                <a:schemeClr val="tx2"/>
              </a:solidFill>
            </a:endParaRPr>
          </a:p>
        </p:txBody>
      </p:sp>
      <p:pic>
        <p:nvPicPr>
          <p:cNvPr id="4" name="Picture 3"/>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3070" y="904752"/>
            <a:ext cx="1910698" cy="1910698"/>
          </a:xfrm>
          <a:prstGeom prst="rect">
            <a:avLst/>
          </a:prstGeom>
        </p:spPr>
      </p:pic>
      <p:pic>
        <p:nvPicPr>
          <p:cNvPr id="7" name="Picture 6"/>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78426" y="789973"/>
            <a:ext cx="1331563" cy="1902233"/>
          </a:xfrm>
          <a:prstGeom prst="rect">
            <a:avLst/>
          </a:prstGeom>
        </p:spPr>
      </p:pic>
    </p:spTree>
    <p:extLst>
      <p:ext uri="{BB962C8B-B14F-4D97-AF65-F5344CB8AC3E}">
        <p14:creationId xmlns:p14="http://schemas.microsoft.com/office/powerpoint/2010/main" val="25350126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38</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38</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38</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38</a:t>
            </a:fld>
            <a:endParaRPr lang="en-ZA" dirty="0"/>
          </a:p>
        </p:txBody>
      </p:sp>
      <p:sp>
        <p:nvSpPr>
          <p:cNvPr id="29" name="TextBox 28"/>
          <p:cNvSpPr txBox="1"/>
          <p:nvPr/>
        </p:nvSpPr>
        <p:spPr>
          <a:xfrm>
            <a:off x="120668" y="15140"/>
            <a:ext cx="8915102" cy="769441"/>
          </a:xfrm>
          <a:prstGeom prst="rect">
            <a:avLst/>
          </a:prstGeom>
          <a:noFill/>
        </p:spPr>
        <p:txBody>
          <a:bodyPr wrap="square" rtlCol="0">
            <a:spAutoFit/>
          </a:bodyPr>
          <a:lstStyle/>
          <a:p>
            <a:pPr lvl="0" algn="ctr"/>
            <a:r>
              <a:rPr lang="en-US" sz="2200" b="1" dirty="0">
                <a:solidFill>
                  <a:srgbClr val="002060"/>
                </a:solidFill>
                <a:latin typeface="+mj-lt"/>
              </a:rPr>
              <a:t>Diesel refunds increased by R2.4 billion (34.5%) to R9.3 billion in 2015/16 from R6.9 billion in 2014/15. </a:t>
            </a:r>
            <a:endParaRPr lang="en-ZA" sz="2200" b="1" dirty="0">
              <a:solidFill>
                <a:srgbClr val="002060"/>
              </a:solidFill>
              <a:latin typeface="+mj-lt"/>
            </a:endParaRPr>
          </a:p>
        </p:txBody>
      </p:sp>
      <p:pic>
        <p:nvPicPr>
          <p:cNvPr id="3" name="Picture 2"/>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20668" y="908412"/>
            <a:ext cx="1647627" cy="1647627"/>
          </a:xfrm>
          <a:prstGeom prst="rect">
            <a:avLst/>
          </a:prstGeom>
        </p:spPr>
      </p:pic>
      <p:sp>
        <p:nvSpPr>
          <p:cNvPr id="4" name="Rectangle 3"/>
          <p:cNvSpPr/>
          <p:nvPr/>
        </p:nvSpPr>
        <p:spPr>
          <a:xfrm>
            <a:off x="2627783" y="835356"/>
            <a:ext cx="6403921" cy="2003625"/>
          </a:xfrm>
          <a:prstGeom prst="rect">
            <a:avLst/>
          </a:prstGeom>
        </p:spPr>
        <p:txBody>
          <a:bodyPr wrap="square">
            <a:spAutoFit/>
          </a:bodyPr>
          <a:lstStyle/>
          <a:p>
            <a:pPr lvl="0" algn="just">
              <a:lnSpc>
                <a:spcPct val="115000"/>
              </a:lnSpc>
              <a:spcAft>
                <a:spcPts val="1000"/>
              </a:spcAft>
            </a:pPr>
            <a:r>
              <a:rPr lang="en-US" dirty="0">
                <a:latin typeface="Calibri" panose="020F0502020204030204" pitchFamily="34" charset="0"/>
                <a:ea typeface="Cambria" panose="02040503050406030204" pitchFamily="18" charset="0"/>
                <a:cs typeface="Times New Roman" panose="02020603050405020304" pitchFamily="18" charset="0"/>
              </a:rPr>
              <a:t>Diesel refunds increased by R2.4 billion (34.5%) to R9.3 billion in 2015/16 from R6.9 billion in 2014/15. This increase was driven by large claims from the energy sector that used diesel generators to augment electricity production. The surge from 2013/14 is due to the inclusion of diesel set offs in Diesel refunds amounting to R1.2 billion in 2013/14, R1.0 billion in 2014/15</a:t>
            </a:r>
            <a:r>
              <a:rPr lang="en-US" dirty="0">
                <a:latin typeface="Cambria" panose="02040503050406030204" pitchFamily="18" charset="0"/>
                <a:ea typeface="Cambria" panose="02040503050406030204" pitchFamily="18" charset="0"/>
                <a:cs typeface="Times New Roman" panose="02020603050405020304" pitchFamily="18" charset="0"/>
              </a:rPr>
              <a:t> </a:t>
            </a:r>
            <a:r>
              <a:rPr lang="en-US" dirty="0">
                <a:latin typeface="Calibri" panose="020F0502020204030204" pitchFamily="34" charset="0"/>
                <a:ea typeface="Cambria" panose="02040503050406030204" pitchFamily="18" charset="0"/>
                <a:cs typeface="Times New Roman" panose="02020603050405020304" pitchFamily="18" charset="0"/>
              </a:rPr>
              <a:t>and R1.1bn in 2015/16;</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19" name="Picture 18"/>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045" y="3714840"/>
            <a:ext cx="1647627" cy="1647627"/>
          </a:xfrm>
          <a:prstGeom prst="rect">
            <a:avLst/>
          </a:prstGeom>
        </p:spPr>
      </p:pic>
      <p:sp>
        <p:nvSpPr>
          <p:cNvPr id="20" name="Rectangle 19"/>
          <p:cNvSpPr/>
          <p:nvPr/>
        </p:nvSpPr>
        <p:spPr>
          <a:xfrm>
            <a:off x="2841174" y="3714840"/>
            <a:ext cx="6190529" cy="2003625"/>
          </a:xfrm>
          <a:prstGeom prst="rect">
            <a:avLst/>
          </a:prstGeom>
        </p:spPr>
        <p:txBody>
          <a:bodyPr wrap="square">
            <a:spAutoFit/>
          </a:bodyPr>
          <a:lstStyle/>
          <a:p>
            <a:pPr lvl="0" algn="just">
              <a:lnSpc>
                <a:spcPct val="115000"/>
              </a:lnSpc>
              <a:spcBef>
                <a:spcPts val="1000"/>
              </a:spcBef>
              <a:spcAft>
                <a:spcPts val="1000"/>
              </a:spcAft>
            </a:pPr>
            <a:r>
              <a:rPr lang="en-US" dirty="0">
                <a:latin typeface="Calibri" panose="020F0502020204030204" pitchFamily="34" charset="0"/>
                <a:ea typeface="Cambria" panose="02040503050406030204" pitchFamily="18" charset="0"/>
                <a:cs typeface="Times New Roman" panose="02020603050405020304" pitchFamily="18" charset="0"/>
              </a:rPr>
              <a:t>Mineral and Petroleum Resources Royalty (MPRR) payments declined from the previous year by R1.7 billion (31.6%) to R3.7 billion</a:t>
            </a:r>
            <a:r>
              <a:rPr lang="en-ZA" dirty="0">
                <a:latin typeface="Calibri" panose="020F0502020204030204" pitchFamily="34" charset="0"/>
                <a:ea typeface="Cambria" panose="02040503050406030204" pitchFamily="18" charset="0"/>
                <a:cs typeface="Calibri" panose="020F0502020204030204" pitchFamily="34" charset="0"/>
              </a:rPr>
              <a:t> due to the overall economic climate in the mining industry globally in the last two years, depressed markets, oversupply in the market, falling commodity prices, high mining costs, and Rand/Dollar fluctuations;</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sp>
        <p:nvSpPr>
          <p:cNvPr id="21" name="Right Arrow 20"/>
          <p:cNvSpPr/>
          <p:nvPr/>
        </p:nvSpPr>
        <p:spPr>
          <a:xfrm rot="16200000">
            <a:off x="1765893" y="1352960"/>
            <a:ext cx="864292" cy="75853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Right Arrow 21"/>
          <p:cNvSpPr/>
          <p:nvPr/>
        </p:nvSpPr>
        <p:spPr>
          <a:xfrm rot="5400000" flipV="1">
            <a:off x="1816372" y="4316770"/>
            <a:ext cx="864292" cy="75853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7820084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39</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39</a:t>
            </a:fld>
            <a:endParaRPr lang="en-ZA" dirty="0"/>
          </a:p>
        </p:txBody>
      </p:sp>
      <p:sp>
        <p:nvSpPr>
          <p:cNvPr id="15" name="TextBox 14"/>
          <p:cNvSpPr txBox="1"/>
          <p:nvPr/>
        </p:nvSpPr>
        <p:spPr>
          <a:xfrm>
            <a:off x="35151" y="-35251"/>
            <a:ext cx="8915102" cy="769441"/>
          </a:xfrm>
          <a:prstGeom prst="rect">
            <a:avLst/>
          </a:prstGeom>
          <a:noFill/>
        </p:spPr>
        <p:txBody>
          <a:bodyPr wrap="square" rtlCol="0">
            <a:spAutoFit/>
          </a:bodyPr>
          <a:lstStyle/>
          <a:p>
            <a:pPr algn="ctr"/>
            <a:r>
              <a:rPr lang="en-ZA" sz="2200" b="1" dirty="0">
                <a:solidFill>
                  <a:srgbClr val="002060"/>
                </a:solidFill>
                <a:latin typeface="+mj-lt"/>
              </a:rPr>
              <a:t>Total contributions to the SACU pool amounted to R84.3 billion, up by 11.0% on the contributions in the previous year.</a:t>
            </a:r>
          </a:p>
        </p:txBody>
      </p:sp>
      <p:sp>
        <p:nvSpPr>
          <p:cNvPr id="19" name="Rectangle 18"/>
          <p:cNvSpPr/>
          <p:nvPr/>
        </p:nvSpPr>
        <p:spPr>
          <a:xfrm>
            <a:off x="7322539" y="1485913"/>
            <a:ext cx="432048"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8238" y="1269371"/>
            <a:ext cx="6356295" cy="4381673"/>
          </a:xfrm>
          <a:prstGeom prst="rect">
            <a:avLst/>
          </a:prstGeom>
        </p:spPr>
      </p:pic>
      <p:sp>
        <p:nvSpPr>
          <p:cNvPr id="17" name="Rectangle 16"/>
          <p:cNvSpPr/>
          <p:nvPr/>
        </p:nvSpPr>
        <p:spPr>
          <a:xfrm>
            <a:off x="2558240" y="1227370"/>
            <a:ext cx="6406248" cy="1200329"/>
          </a:xfrm>
          <a:prstGeom prst="rect">
            <a:avLst/>
          </a:prstGeom>
        </p:spPr>
        <p:txBody>
          <a:bodyPr wrap="square">
            <a:spAutoFit/>
          </a:bodyPr>
          <a:lstStyle/>
          <a:p>
            <a:r>
              <a:rPr lang="en-ZA" dirty="0">
                <a:solidFill>
                  <a:schemeClr val="bg1"/>
                </a:solidFill>
                <a:latin typeface="Calibri" panose="020F0502020204030204" pitchFamily="34" charset="0"/>
                <a:ea typeface="Times New Roman" panose="02020603050405020304" pitchFamily="18" charset="0"/>
                <a:cs typeface="Times New Roman" panose="02020603050405020304" pitchFamily="18" charset="0"/>
              </a:rPr>
              <a:t>The Southern African Customs Union (SACU) consists of five participating countries, Botswana, Lesotho, Namibia, Swaziland (BLNS) as well as South Africa. It was formed in 1910 and is the oldest customs union in the world. </a:t>
            </a:r>
            <a:endParaRPr lang="en-ZA" dirty="0">
              <a:solidFill>
                <a:schemeClr val="bg1"/>
              </a:solidFill>
              <a:latin typeface="Calibri" panose="020F0502020204030204" pitchFamily="34" charset="0"/>
            </a:endParaRPr>
          </a:p>
        </p:txBody>
      </p:sp>
      <p:sp>
        <p:nvSpPr>
          <p:cNvPr id="20" name="Rectangle 19"/>
          <p:cNvSpPr/>
          <p:nvPr/>
        </p:nvSpPr>
        <p:spPr>
          <a:xfrm>
            <a:off x="2558239" y="2499706"/>
            <a:ext cx="6392014" cy="729430"/>
          </a:xfrm>
          <a:prstGeom prst="rect">
            <a:avLst/>
          </a:prstGeom>
        </p:spPr>
        <p:txBody>
          <a:bodyPr wrap="square">
            <a:spAutoFit/>
          </a:bodyPr>
          <a:lstStyle/>
          <a:p>
            <a:pPr algn="just">
              <a:lnSpc>
                <a:spcPct val="115000"/>
              </a:lnSpc>
              <a:spcBef>
                <a:spcPts val="600"/>
              </a:spcBef>
              <a:spcAft>
                <a:spcPts val="1000"/>
              </a:spcAft>
            </a:pPr>
            <a:r>
              <a:rPr lang="en-ZA" dirty="0">
                <a:solidFill>
                  <a:schemeClr val="bg1"/>
                </a:solidFill>
                <a:latin typeface="Calibri" panose="020F0502020204030204" pitchFamily="34" charset="0"/>
                <a:ea typeface="Times New Roman" panose="02020603050405020304" pitchFamily="18" charset="0"/>
                <a:cs typeface="Calibri" panose="020F0502020204030204" pitchFamily="34" charset="0"/>
              </a:rPr>
              <a:t>South Africa administers the SACU revenue pool and on a quarterly basis disburses amounts to the BLNS countries. </a:t>
            </a:r>
          </a:p>
        </p:txBody>
      </p:sp>
      <p:sp>
        <p:nvSpPr>
          <p:cNvPr id="23" name="Rectangle 22"/>
          <p:cNvSpPr/>
          <p:nvPr/>
        </p:nvSpPr>
        <p:spPr>
          <a:xfrm>
            <a:off x="2558238" y="3301143"/>
            <a:ext cx="6392015" cy="1685077"/>
          </a:xfrm>
          <a:prstGeom prst="rect">
            <a:avLst/>
          </a:prstGeom>
        </p:spPr>
        <p:txBody>
          <a:bodyPr wrap="square">
            <a:spAutoFit/>
          </a:bodyPr>
          <a:lstStyle/>
          <a:p>
            <a:pPr algn="just">
              <a:lnSpc>
                <a:spcPct val="115000"/>
              </a:lnSpc>
              <a:spcBef>
                <a:spcPts val="600"/>
              </a:spcBef>
              <a:spcAft>
                <a:spcPts val="1000"/>
              </a:spcAft>
            </a:pPr>
            <a:r>
              <a:rPr lang="en-ZA" dirty="0">
                <a:solidFill>
                  <a:schemeClr val="bg1"/>
                </a:solidFill>
                <a:latin typeface="Calibri" panose="020F0502020204030204" pitchFamily="34" charset="0"/>
                <a:ea typeface="Times New Roman" panose="02020603050405020304" pitchFamily="18" charset="0"/>
                <a:cs typeface="Calibri" panose="020F0502020204030204" pitchFamily="34" charset="0"/>
              </a:rPr>
              <a:t>Customs duties are paid to South Africa on goods imported by BLNS countries that are transported through South Africa in bond to the BLNS countries. Excise duty is collected at source and paid in South Africa on goods liable for excise duties that are exported from South Africa to BLNS countries.</a:t>
            </a:r>
          </a:p>
        </p:txBody>
      </p:sp>
      <p:sp>
        <p:nvSpPr>
          <p:cNvPr id="24" name="Rectangle 23"/>
          <p:cNvSpPr/>
          <p:nvPr/>
        </p:nvSpPr>
        <p:spPr>
          <a:xfrm>
            <a:off x="2558238" y="5014917"/>
            <a:ext cx="6406250" cy="646331"/>
          </a:xfrm>
          <a:prstGeom prst="rect">
            <a:avLst/>
          </a:prstGeom>
        </p:spPr>
        <p:txBody>
          <a:bodyPr wrap="square">
            <a:spAutoFit/>
          </a:bodyPr>
          <a:lstStyle/>
          <a:p>
            <a:r>
              <a:rPr lang="en-ZA" dirty="0">
                <a:solidFill>
                  <a:schemeClr val="bg1"/>
                </a:solidFill>
                <a:latin typeface="Calibri" panose="020F0502020204030204" pitchFamily="34" charset="0"/>
                <a:ea typeface="Times New Roman" panose="02020603050405020304" pitchFamily="18" charset="0"/>
                <a:cs typeface="Calibri" panose="020F0502020204030204" pitchFamily="34" charset="0"/>
              </a:rPr>
              <a:t>Total contributions to the SACU pool amounted to R84.3 billion, up by 11.0% on the contributions in the previous year.</a:t>
            </a:r>
            <a:endParaRPr lang="en-ZA" dirty="0">
              <a:solidFill>
                <a:schemeClr val="bg1"/>
              </a:solidFill>
            </a:endParaRPr>
          </a:p>
        </p:txBody>
      </p:sp>
      <p:sp>
        <p:nvSpPr>
          <p:cNvPr id="26" name="Rectangle 25"/>
          <p:cNvSpPr/>
          <p:nvPr/>
        </p:nvSpPr>
        <p:spPr>
          <a:xfrm>
            <a:off x="146001" y="1795120"/>
            <a:ext cx="2304256" cy="290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1" r="65060" b="24801"/>
          <a:stretch/>
        </p:blipFill>
        <p:spPr>
          <a:xfrm>
            <a:off x="251520" y="1894802"/>
            <a:ext cx="2093218" cy="2702986"/>
          </a:xfrm>
          <a:prstGeom prst="rect">
            <a:avLst/>
          </a:prstGeom>
        </p:spPr>
      </p:pic>
    </p:spTree>
    <p:extLst>
      <p:ext uri="{BB962C8B-B14F-4D97-AF65-F5344CB8AC3E}">
        <p14:creationId xmlns:p14="http://schemas.microsoft.com/office/powerpoint/2010/main" val="1022866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Title 1"/>
          <p:cNvSpPr txBox="1">
            <a:spLocks/>
          </p:cNvSpPr>
          <p:nvPr/>
        </p:nvSpPr>
        <p:spPr>
          <a:xfrm>
            <a:off x="667544" y="188640"/>
            <a:ext cx="7772400" cy="460375"/>
          </a:xfrm>
          <a:prstGeom prst="rect">
            <a:avLst/>
          </a:prstGeom>
          <a:effectLst>
            <a:outerShdw blurRad="50800" dist="38100" dir="5400000" algn="t" rotWithShape="0">
              <a:prstClr val="black">
                <a:alpha val="40000"/>
              </a:prstClr>
            </a:outerShd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2400" b="1" dirty="0">
              <a:solidFill>
                <a:schemeClr val="tx2">
                  <a:lumMod val="50000"/>
                </a:schemeClr>
              </a:solidFill>
            </a:endParaRPr>
          </a:p>
        </p:txBody>
      </p:sp>
      <p:cxnSp>
        <p:nvCxnSpPr>
          <p:cNvPr id="9" name="Straight Connector 8"/>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sp>
        <p:nvSpPr>
          <p:cNvPr id="13" name="Content Placeholder 2"/>
          <p:cNvSpPr txBox="1">
            <a:spLocks/>
          </p:cNvSpPr>
          <p:nvPr/>
        </p:nvSpPr>
        <p:spPr>
          <a:xfrm>
            <a:off x="2110313" y="3496359"/>
            <a:ext cx="2128773" cy="248532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1700" dirty="0" smtClean="0"/>
              <a:t>Overview </a:t>
            </a:r>
            <a:r>
              <a:rPr lang="en-GB" sz="1700" dirty="0"/>
              <a:t>of company income tax revenues. </a:t>
            </a:r>
            <a:r>
              <a:rPr lang="en-GB" sz="1700" dirty="0" smtClean="0"/>
              <a:t>Provides information </a:t>
            </a:r>
            <a:r>
              <a:rPr lang="en-GB" sz="1700" dirty="0"/>
              <a:t>about taxable income by income group, sector and type of business entity as declared in the tax </a:t>
            </a:r>
            <a:r>
              <a:rPr lang="en-GB" sz="1700" dirty="0" smtClean="0"/>
              <a:t>returns.</a:t>
            </a:r>
            <a:endParaRPr lang="en-ZA" sz="1800" dirty="0"/>
          </a:p>
        </p:txBody>
      </p:sp>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2" name="Slide Number Placeholder 1"/>
          <p:cNvSpPr>
            <a:spLocks noGrp="1"/>
          </p:cNvSpPr>
          <p:nvPr>
            <p:ph type="sldNum" sz="quarter" idx="12"/>
          </p:nvPr>
        </p:nvSpPr>
        <p:spPr>
          <a:xfrm>
            <a:off x="3486944" y="6324098"/>
            <a:ext cx="2133600" cy="365125"/>
          </a:xfrm>
        </p:spPr>
        <p:txBody>
          <a:bodyPr/>
          <a:lstStyle/>
          <a:p>
            <a:pPr algn="ctr"/>
            <a:fld id="{8E0CD886-9A14-4999-B9F4-8C89F26C82C0}" type="slidenum">
              <a:rPr lang="en-ZA" smtClean="0"/>
              <a:pPr algn="ctr"/>
              <a:t>4</a:t>
            </a:fld>
            <a:endParaRPr lang="en-ZA" dirty="0"/>
          </a:p>
        </p:txBody>
      </p:sp>
      <p:sp>
        <p:nvSpPr>
          <p:cNvPr id="14" name="TextBox 13"/>
          <p:cNvSpPr txBox="1"/>
          <p:nvPr/>
        </p:nvSpPr>
        <p:spPr>
          <a:xfrm>
            <a:off x="-18256" y="46761"/>
            <a:ext cx="9144000" cy="584775"/>
          </a:xfrm>
          <a:prstGeom prst="rect">
            <a:avLst/>
          </a:prstGeom>
          <a:noFill/>
        </p:spPr>
        <p:txBody>
          <a:bodyPr wrap="square" rtlCol="0">
            <a:spAutoFit/>
          </a:bodyPr>
          <a:lstStyle/>
          <a:p>
            <a:pPr algn="ctr"/>
            <a:r>
              <a:rPr lang="en-ZA" sz="3200" b="1" dirty="0" smtClean="0">
                <a:solidFill>
                  <a:srgbClr val="002060"/>
                </a:solidFill>
              </a:rPr>
              <a:t>Contents of Tax Statistics 2016</a:t>
            </a:r>
            <a:endParaRPr lang="en-ZA" sz="3200" b="1" dirty="0">
              <a:solidFill>
                <a:srgbClr val="002060"/>
              </a:solidFill>
            </a:endParaRPr>
          </a:p>
        </p:txBody>
      </p:sp>
      <p:pic>
        <p:nvPicPr>
          <p:cNvPr id="7" name="Picture 6"/>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4604" y="1293268"/>
            <a:ext cx="1943100" cy="1943100"/>
          </a:xfrm>
          <a:prstGeom prst="rect">
            <a:avLst/>
          </a:prstGeom>
        </p:spPr>
      </p:pic>
      <p:sp>
        <p:nvSpPr>
          <p:cNvPr id="15" name="TextBox 14"/>
          <p:cNvSpPr txBox="1"/>
          <p:nvPr/>
        </p:nvSpPr>
        <p:spPr>
          <a:xfrm>
            <a:off x="65740" y="821504"/>
            <a:ext cx="4083928" cy="400110"/>
          </a:xfrm>
          <a:prstGeom prst="rect">
            <a:avLst/>
          </a:prstGeom>
          <a:noFill/>
        </p:spPr>
        <p:txBody>
          <a:bodyPr wrap="square" rtlCol="0">
            <a:spAutoFit/>
          </a:bodyPr>
          <a:lstStyle/>
          <a:p>
            <a:r>
              <a:rPr lang="en-GB" sz="2000" b="1" dirty="0"/>
              <a:t>The publication is set out as follows:</a:t>
            </a:r>
            <a:endParaRPr lang="en-ZA" sz="2000" b="1" dirty="0"/>
          </a:p>
        </p:txBody>
      </p:sp>
      <p:pic>
        <p:nvPicPr>
          <p:cNvPr id="16" name="Picture 1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149668" y="1269596"/>
            <a:ext cx="1943100" cy="1943100"/>
          </a:xfrm>
          <a:prstGeom prst="rect">
            <a:avLst/>
          </a:prstGeom>
        </p:spPr>
      </p:pic>
      <p:sp>
        <p:nvSpPr>
          <p:cNvPr id="17" name="TextBox 16"/>
          <p:cNvSpPr txBox="1"/>
          <p:nvPr/>
        </p:nvSpPr>
        <p:spPr>
          <a:xfrm>
            <a:off x="465954" y="1687758"/>
            <a:ext cx="1440160" cy="1015663"/>
          </a:xfrm>
          <a:prstGeom prst="rect">
            <a:avLst/>
          </a:prstGeom>
          <a:noFill/>
        </p:spPr>
        <p:txBody>
          <a:bodyPr wrap="square" rtlCol="0">
            <a:spAutoFit/>
          </a:bodyPr>
          <a:lstStyle/>
          <a:p>
            <a:r>
              <a:rPr lang="en-GB" sz="2000" b="1" dirty="0">
                <a:solidFill>
                  <a:srgbClr val="002060"/>
                </a:solidFill>
              </a:rPr>
              <a:t>Chapter 1: Revenue Collections</a:t>
            </a:r>
            <a:endParaRPr lang="en-ZA" sz="2000" b="1" dirty="0">
              <a:solidFill>
                <a:srgbClr val="002060"/>
              </a:solidFill>
            </a:endParaRPr>
          </a:p>
        </p:txBody>
      </p:sp>
      <p:sp>
        <p:nvSpPr>
          <p:cNvPr id="18" name="TextBox 17"/>
          <p:cNvSpPr txBox="1"/>
          <p:nvPr/>
        </p:nvSpPr>
        <p:spPr>
          <a:xfrm>
            <a:off x="2122624" y="1505125"/>
            <a:ext cx="2104152" cy="1400383"/>
          </a:xfrm>
          <a:prstGeom prst="rect">
            <a:avLst/>
          </a:prstGeom>
          <a:noFill/>
        </p:spPr>
        <p:txBody>
          <a:bodyPr wrap="square" rtlCol="0">
            <a:spAutoFit/>
          </a:bodyPr>
          <a:lstStyle/>
          <a:p>
            <a:pPr lvl="0"/>
            <a:r>
              <a:rPr lang="en-GB" sz="1700" dirty="0"/>
              <a:t>S</a:t>
            </a:r>
            <a:r>
              <a:rPr lang="en-GB" sz="1700" dirty="0" smtClean="0"/>
              <a:t>ummary </a:t>
            </a:r>
            <a:r>
              <a:rPr lang="en-GB" sz="1700" dirty="0"/>
              <a:t>of aggregate tax revenue collection trends from 2011/12 to 2015/16.</a:t>
            </a:r>
            <a:endParaRPr lang="en-ZA" sz="1700" dirty="0"/>
          </a:p>
        </p:txBody>
      </p:sp>
      <p:sp>
        <p:nvSpPr>
          <p:cNvPr id="19" name="TextBox 18"/>
          <p:cNvSpPr txBox="1"/>
          <p:nvPr/>
        </p:nvSpPr>
        <p:spPr>
          <a:xfrm>
            <a:off x="4512940" y="1543596"/>
            <a:ext cx="1440160" cy="1323439"/>
          </a:xfrm>
          <a:prstGeom prst="rect">
            <a:avLst/>
          </a:prstGeom>
          <a:noFill/>
        </p:spPr>
        <p:txBody>
          <a:bodyPr wrap="square" rtlCol="0">
            <a:spAutoFit/>
          </a:bodyPr>
          <a:lstStyle/>
          <a:p>
            <a:r>
              <a:rPr lang="en-GB" sz="2000" b="1" dirty="0">
                <a:solidFill>
                  <a:srgbClr val="002060"/>
                </a:solidFill>
              </a:rPr>
              <a:t>Chapter 2: Personal Income Tax (PIT)</a:t>
            </a:r>
            <a:endParaRPr lang="en-ZA" sz="2000" b="1" dirty="0">
              <a:solidFill>
                <a:srgbClr val="002060"/>
              </a:solidFill>
            </a:endParaRPr>
          </a:p>
        </p:txBody>
      </p:sp>
      <p:sp>
        <p:nvSpPr>
          <p:cNvPr id="20" name="TextBox 19"/>
          <p:cNvSpPr txBox="1"/>
          <p:nvPr/>
        </p:nvSpPr>
        <p:spPr>
          <a:xfrm>
            <a:off x="6137537" y="928256"/>
            <a:ext cx="2942870" cy="2308324"/>
          </a:xfrm>
          <a:prstGeom prst="rect">
            <a:avLst/>
          </a:prstGeom>
          <a:noFill/>
        </p:spPr>
        <p:txBody>
          <a:bodyPr wrap="square" rtlCol="0">
            <a:spAutoFit/>
          </a:bodyPr>
          <a:lstStyle/>
          <a:p>
            <a:pPr lvl="0"/>
            <a:r>
              <a:rPr lang="en-GB" sz="1600" dirty="0" smtClean="0"/>
              <a:t>Overview </a:t>
            </a:r>
            <a:r>
              <a:rPr lang="en-GB" sz="1600" dirty="0"/>
              <a:t>of assessed personal income tax revenues of registered individual taxpayers. </a:t>
            </a:r>
            <a:r>
              <a:rPr lang="en-GB" sz="1600" dirty="0" smtClean="0"/>
              <a:t>Provides </a:t>
            </a:r>
            <a:r>
              <a:rPr lang="en-GB" sz="1600" dirty="0"/>
              <a:t>information about taxable income by income group, age, gender, municipality of residence and source of income, as well as fringe benefits, allowances and deductions.</a:t>
            </a:r>
            <a:endParaRPr lang="en-ZA" sz="1600" dirty="0"/>
          </a:p>
        </p:txBody>
      </p:sp>
      <p:pic>
        <p:nvPicPr>
          <p:cNvPr id="21" name="Picture 20"/>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8655" y="3630858"/>
            <a:ext cx="1943100" cy="1943100"/>
          </a:xfrm>
          <a:prstGeom prst="rect">
            <a:avLst/>
          </a:prstGeom>
        </p:spPr>
      </p:pic>
      <p:sp>
        <p:nvSpPr>
          <p:cNvPr id="22" name="TextBox 21"/>
          <p:cNvSpPr txBox="1"/>
          <p:nvPr/>
        </p:nvSpPr>
        <p:spPr>
          <a:xfrm>
            <a:off x="465954" y="3966703"/>
            <a:ext cx="1440160" cy="1323439"/>
          </a:xfrm>
          <a:prstGeom prst="rect">
            <a:avLst/>
          </a:prstGeom>
          <a:noFill/>
        </p:spPr>
        <p:txBody>
          <a:bodyPr wrap="square" rtlCol="0">
            <a:spAutoFit/>
          </a:bodyPr>
          <a:lstStyle/>
          <a:p>
            <a:r>
              <a:rPr lang="en-GB" sz="2000" b="1" dirty="0">
                <a:solidFill>
                  <a:srgbClr val="002060"/>
                </a:solidFill>
              </a:rPr>
              <a:t>Chapter 3: Company Income Tax (CIT)</a:t>
            </a:r>
            <a:endParaRPr lang="en-ZA" sz="2000" b="1" dirty="0">
              <a:solidFill>
                <a:srgbClr val="002060"/>
              </a:solidFill>
            </a:endParaRPr>
          </a:p>
        </p:txBody>
      </p:sp>
      <p:pic>
        <p:nvPicPr>
          <p:cNvPr id="23" name="Picture 22"/>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61470" y="3644139"/>
            <a:ext cx="1943100" cy="1943100"/>
          </a:xfrm>
          <a:prstGeom prst="rect">
            <a:avLst/>
          </a:prstGeom>
        </p:spPr>
      </p:pic>
      <p:sp>
        <p:nvSpPr>
          <p:cNvPr id="24" name="TextBox 23"/>
          <p:cNvSpPr txBox="1"/>
          <p:nvPr/>
        </p:nvSpPr>
        <p:spPr>
          <a:xfrm>
            <a:off x="4618292" y="3940688"/>
            <a:ext cx="1440160" cy="1323439"/>
          </a:xfrm>
          <a:prstGeom prst="rect">
            <a:avLst/>
          </a:prstGeom>
          <a:noFill/>
        </p:spPr>
        <p:txBody>
          <a:bodyPr wrap="square" rtlCol="0">
            <a:spAutoFit/>
          </a:bodyPr>
          <a:lstStyle/>
          <a:p>
            <a:r>
              <a:rPr lang="en-GB" sz="2000" b="1" dirty="0">
                <a:solidFill>
                  <a:srgbClr val="002060"/>
                </a:solidFill>
              </a:rPr>
              <a:t>Chapter 4: Value-Added Tax (VAT)</a:t>
            </a:r>
            <a:endParaRPr lang="en-ZA" sz="2000" b="1" dirty="0">
              <a:solidFill>
                <a:srgbClr val="002060"/>
              </a:solidFill>
            </a:endParaRPr>
          </a:p>
        </p:txBody>
      </p:sp>
      <p:sp>
        <p:nvSpPr>
          <p:cNvPr id="25" name="Content Placeholder 2"/>
          <p:cNvSpPr txBox="1">
            <a:spLocks/>
          </p:cNvSpPr>
          <p:nvPr/>
        </p:nvSpPr>
        <p:spPr>
          <a:xfrm>
            <a:off x="6186840" y="3591706"/>
            <a:ext cx="2921174" cy="194638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1700" dirty="0"/>
              <a:t>B</a:t>
            </a:r>
            <a:r>
              <a:rPr lang="en-GB" sz="1700" dirty="0" smtClean="0"/>
              <a:t>reakdown </a:t>
            </a:r>
            <a:r>
              <a:rPr lang="en-GB" sz="1700" dirty="0"/>
              <a:t>of VAT liabilities, receipts and refunds, by sector and payment </a:t>
            </a:r>
            <a:r>
              <a:rPr lang="en-GB" sz="1700" dirty="0" smtClean="0"/>
              <a:t>category.</a:t>
            </a:r>
          </a:p>
          <a:p>
            <a:pPr marL="0" lvl="0" indent="0">
              <a:buNone/>
            </a:pPr>
            <a:r>
              <a:rPr lang="en-GB" sz="1700" dirty="0"/>
              <a:t>O</a:t>
            </a:r>
            <a:r>
              <a:rPr lang="en-GB" sz="1700" dirty="0" smtClean="0"/>
              <a:t>verview </a:t>
            </a:r>
            <a:r>
              <a:rPr lang="en-GB" sz="1700" dirty="0"/>
              <a:t>of data on input and output VAT as derived from VAT returns submitted by vendors.</a:t>
            </a:r>
            <a:endParaRPr lang="en-ZA" sz="1700" dirty="0"/>
          </a:p>
          <a:p>
            <a:pPr lvl="0"/>
            <a:endParaRPr lang="en-ZA" sz="1800" dirty="0"/>
          </a:p>
        </p:txBody>
      </p:sp>
    </p:spTree>
    <p:extLst>
      <p:ext uri="{BB962C8B-B14F-4D97-AF65-F5344CB8AC3E}">
        <p14:creationId xmlns:p14="http://schemas.microsoft.com/office/powerpoint/2010/main" val="16954208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40</a:t>
            </a:fld>
            <a:endParaRPr lang="en-ZA" dirty="0"/>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851920" y="3284984"/>
            <a:ext cx="184731" cy="369332"/>
          </a:xfrm>
          <a:prstGeom prst="rect">
            <a:avLst/>
          </a:prstGeom>
          <a:noFill/>
        </p:spPr>
        <p:txBody>
          <a:bodyPr wrap="none" rtlCol="0">
            <a:spAutoFit/>
          </a:bodyPr>
          <a:lstStyle/>
          <a:p>
            <a:endParaRPr lang="en-ZA" dirty="0"/>
          </a:p>
        </p:txBody>
      </p:sp>
      <p:sp>
        <p:nvSpPr>
          <p:cNvPr id="5" name="TextBox 4"/>
          <p:cNvSpPr txBox="1"/>
          <p:nvPr/>
        </p:nvSpPr>
        <p:spPr>
          <a:xfrm>
            <a:off x="0" y="2454421"/>
            <a:ext cx="9144000" cy="1323439"/>
          </a:xfrm>
          <a:prstGeom prst="rect">
            <a:avLst/>
          </a:prstGeom>
          <a:noFill/>
        </p:spPr>
        <p:txBody>
          <a:bodyPr wrap="square" rtlCol="0">
            <a:spAutoFit/>
          </a:bodyPr>
          <a:lstStyle/>
          <a:p>
            <a:r>
              <a:rPr lang="en-ZA" sz="8000" b="1" dirty="0" smtClean="0">
                <a:solidFill>
                  <a:schemeClr val="bg1"/>
                </a:solidFill>
              </a:rPr>
              <a:t>             Tax Relief</a:t>
            </a:r>
            <a:endParaRPr lang="en-ZA" sz="8000" b="1" dirty="0">
              <a:solidFill>
                <a:schemeClr val="bg1"/>
              </a:solidFill>
            </a:endParaRPr>
          </a:p>
        </p:txBody>
      </p:sp>
      <p:pic>
        <p:nvPicPr>
          <p:cNvPr id="7" name="Picture 6"/>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05632" y="2115384"/>
            <a:ext cx="2011275" cy="2001512"/>
          </a:xfrm>
          <a:prstGeom prst="rect">
            <a:avLst/>
          </a:prstGeom>
        </p:spPr>
      </p:pic>
    </p:spTree>
    <p:extLst>
      <p:ext uri="{BB962C8B-B14F-4D97-AF65-F5344CB8AC3E}">
        <p14:creationId xmlns:p14="http://schemas.microsoft.com/office/powerpoint/2010/main" val="20576120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41</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41</a:t>
            </a:fld>
            <a:endParaRPr lang="en-ZA" dirty="0"/>
          </a:p>
        </p:txBody>
      </p:sp>
      <p:sp>
        <p:nvSpPr>
          <p:cNvPr id="15" name="TextBox 14"/>
          <p:cNvSpPr txBox="1"/>
          <p:nvPr/>
        </p:nvSpPr>
        <p:spPr>
          <a:xfrm>
            <a:off x="35151" y="-35251"/>
            <a:ext cx="8915102" cy="1107996"/>
          </a:xfrm>
          <a:prstGeom prst="rect">
            <a:avLst/>
          </a:prstGeom>
          <a:noFill/>
        </p:spPr>
        <p:txBody>
          <a:bodyPr wrap="square" rtlCol="0">
            <a:spAutoFit/>
          </a:bodyPr>
          <a:lstStyle/>
          <a:p>
            <a:pPr algn="ctr"/>
            <a:r>
              <a:rPr lang="en-ZA" sz="2200" b="1" dirty="0">
                <a:solidFill>
                  <a:srgbClr val="002060"/>
                </a:solidFill>
                <a:latin typeface="+mj-lt"/>
              </a:rPr>
              <a:t>Effective tax base broadening reform supported by buoyant revenue collections resulted in substantial tax relief</a:t>
            </a:r>
          </a:p>
          <a:p>
            <a:pPr algn="ctr"/>
            <a:endParaRPr lang="en-ZA" sz="2200" b="1" dirty="0">
              <a:solidFill>
                <a:srgbClr val="002060"/>
              </a:solidFill>
              <a:latin typeface="+mj-lt"/>
            </a:endParaRPr>
          </a:p>
        </p:txBody>
      </p:sp>
      <p:sp>
        <p:nvSpPr>
          <p:cNvPr id="3" name="Rectangle 2"/>
          <p:cNvSpPr/>
          <p:nvPr/>
        </p:nvSpPr>
        <p:spPr>
          <a:xfrm>
            <a:off x="1190472" y="931346"/>
            <a:ext cx="7759782" cy="830997"/>
          </a:xfrm>
          <a:prstGeom prst="rect">
            <a:avLst/>
          </a:prstGeom>
        </p:spPr>
        <p:txBody>
          <a:bodyPr wrap="square">
            <a:spAutoFit/>
          </a:bodyPr>
          <a:lstStyle/>
          <a:p>
            <a:r>
              <a:rPr lang="en-ZA" sz="1600" dirty="0">
                <a:latin typeface="Calibri" panose="020F0502020204030204" pitchFamily="34" charset="0"/>
                <a:ea typeface="Times New Roman" panose="02020603050405020304" pitchFamily="18" charset="0"/>
                <a:cs typeface="Times New Roman" panose="02020603050405020304" pitchFamily="18" charset="0"/>
              </a:rPr>
              <a:t>Over the past </a:t>
            </a:r>
            <a:r>
              <a:rPr lang="en-ZA" sz="1600" dirty="0" smtClean="0">
                <a:latin typeface="Calibri" panose="020F0502020204030204" pitchFamily="34" charset="0"/>
                <a:ea typeface="Times New Roman" panose="02020603050405020304" pitchFamily="18" charset="0"/>
                <a:cs typeface="Times New Roman" panose="02020603050405020304" pitchFamily="18" charset="0"/>
              </a:rPr>
              <a:t>2 decades </a:t>
            </a:r>
            <a:r>
              <a:rPr lang="en-ZA" sz="1600" dirty="0">
                <a:latin typeface="Calibri" panose="020F0502020204030204" pitchFamily="34" charset="0"/>
                <a:ea typeface="Times New Roman" panose="02020603050405020304" pitchFamily="18" charset="0"/>
                <a:cs typeface="Times New Roman" panose="02020603050405020304" pitchFamily="18" charset="0"/>
              </a:rPr>
              <a:t>the South African Government granted substantial tax relief to personal income taxpayers. </a:t>
            </a:r>
            <a:r>
              <a:rPr lang="en-ZA" sz="1600" dirty="0" smtClean="0">
                <a:latin typeface="Calibri" panose="020F0502020204030204" pitchFamily="34" charset="0"/>
                <a:ea typeface="Times New Roman" panose="02020603050405020304" pitchFamily="18" charset="0"/>
                <a:cs typeface="Times New Roman" panose="02020603050405020304" pitchFamily="18" charset="0"/>
              </a:rPr>
              <a:t>Below is an example to illustrate the </a:t>
            </a:r>
            <a:r>
              <a:rPr lang="en-GB" sz="1600" dirty="0" smtClean="0">
                <a:latin typeface="Calibri" panose="020F0502020204030204" pitchFamily="34" charset="0"/>
                <a:ea typeface="Times New Roman" panose="02020603050405020304" pitchFamily="18" charset="0"/>
                <a:cs typeface="Calibri" panose="020F0502020204030204" pitchFamily="34" charset="0"/>
              </a:rPr>
              <a:t>impact </a:t>
            </a:r>
            <a:r>
              <a:rPr lang="en-GB" sz="1600" dirty="0">
                <a:latin typeface="Calibri" panose="020F0502020204030204" pitchFamily="34" charset="0"/>
                <a:ea typeface="Times New Roman" panose="02020603050405020304" pitchFamily="18" charset="0"/>
                <a:cs typeface="Calibri" panose="020F0502020204030204" pitchFamily="34" charset="0"/>
              </a:rPr>
              <a:t>of tax relief over a period of 20 years. </a:t>
            </a:r>
            <a:endParaRPr lang="en-ZA" sz="1600" dirty="0">
              <a:latin typeface="Calibri" panose="020F0502020204030204" pitchFamily="34" charset="0"/>
            </a:endParaRPr>
          </a:p>
        </p:txBody>
      </p:sp>
      <p:pic>
        <p:nvPicPr>
          <p:cNvPr id="16" name="Picture 1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150" y="855175"/>
            <a:ext cx="1120170" cy="1114732"/>
          </a:xfrm>
          <a:prstGeom prst="rect">
            <a:avLst/>
          </a:prstGeom>
        </p:spPr>
      </p:pic>
      <p:sp>
        <p:nvSpPr>
          <p:cNvPr id="18" name="Rectangle 17"/>
          <p:cNvSpPr/>
          <p:nvPr/>
        </p:nvSpPr>
        <p:spPr>
          <a:xfrm>
            <a:off x="6120526" y="1825374"/>
            <a:ext cx="2945944" cy="3077766"/>
          </a:xfrm>
          <a:prstGeom prst="rect">
            <a:avLst/>
          </a:prstGeom>
        </p:spPr>
        <p:txBody>
          <a:bodyPr wrap="square">
            <a:spAutoFit/>
          </a:bodyPr>
          <a:lstStyle/>
          <a:p>
            <a:pPr marL="342900" indent="-342900" algn="just">
              <a:lnSpc>
                <a:spcPct val="115000"/>
              </a:lnSpc>
              <a:spcBef>
                <a:spcPts val="600"/>
              </a:spcBef>
              <a:spcAft>
                <a:spcPts val="600"/>
              </a:spcAft>
              <a:buAutoNum type="arabicParenBoth"/>
            </a:pPr>
            <a:r>
              <a:rPr lang="en-GB" sz="1600" dirty="0" smtClean="0">
                <a:latin typeface="Calibri" panose="020F0502020204030204" pitchFamily="34" charset="0"/>
                <a:ea typeface="Times New Roman" panose="02020603050405020304" pitchFamily="18" charset="0"/>
                <a:cs typeface="Calibri" panose="020F0502020204030204" pitchFamily="34" charset="0"/>
              </a:rPr>
              <a:t>An </a:t>
            </a:r>
            <a:r>
              <a:rPr lang="en-GB" sz="1600" dirty="0">
                <a:latin typeface="Calibri" panose="020F0502020204030204" pitchFamily="34" charset="0"/>
                <a:ea typeface="Times New Roman" panose="02020603050405020304" pitchFamily="18" charset="0"/>
                <a:cs typeface="Calibri" panose="020F0502020204030204" pitchFamily="34" charset="0"/>
              </a:rPr>
              <a:t>individual with taxable income of R100 000 in 1995 </a:t>
            </a:r>
            <a:r>
              <a:rPr lang="en-GB" sz="1600" dirty="0" smtClean="0">
                <a:latin typeface="Calibri" panose="020F0502020204030204" pitchFamily="34" charset="0"/>
                <a:ea typeface="Times New Roman" panose="02020603050405020304" pitchFamily="18" charset="0"/>
                <a:cs typeface="Calibri" panose="020F0502020204030204" pitchFamily="34" charset="0"/>
              </a:rPr>
              <a:t>(2</a:t>
            </a:r>
            <a:r>
              <a:rPr lang="en-GB" sz="1600" dirty="0">
                <a:latin typeface="Calibri" panose="020F0502020204030204" pitchFamily="34" charset="0"/>
                <a:ea typeface="Times New Roman" panose="02020603050405020304" pitchFamily="18" charset="0"/>
                <a:cs typeface="Calibri" panose="020F0502020204030204" pitchFamily="34" charset="0"/>
              </a:rPr>
              <a:t>) was paying tax at an effective tax rate of 33.8%. </a:t>
            </a:r>
            <a:endParaRPr lang="en-GB" sz="1600" dirty="0" smtClean="0">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Bef>
                <a:spcPts val="600"/>
              </a:spcBef>
              <a:spcAft>
                <a:spcPts val="600"/>
              </a:spcAft>
            </a:pPr>
            <a:r>
              <a:rPr lang="en-GB" sz="1600" dirty="0" smtClean="0">
                <a:latin typeface="Calibri" panose="020F0502020204030204" pitchFamily="34" charset="0"/>
                <a:ea typeface="Times New Roman" panose="02020603050405020304" pitchFamily="18" charset="0"/>
                <a:cs typeface="Calibri" panose="020F0502020204030204" pitchFamily="34" charset="0"/>
              </a:rPr>
              <a:t>(</a:t>
            </a:r>
            <a:r>
              <a:rPr lang="en-GB" sz="1600" dirty="0">
                <a:latin typeface="Calibri" panose="020F0502020204030204" pitchFamily="34" charset="0"/>
                <a:ea typeface="Times New Roman" panose="02020603050405020304" pitchFamily="18" charset="0"/>
                <a:cs typeface="Calibri" panose="020F0502020204030204" pitchFamily="34" charset="0"/>
              </a:rPr>
              <a:t>3) If their income had only kept pace with inflation (4) the effective tax rate would have increased to 40.2% in 2015 if there had been no adjustments to the income tax brackets</a:t>
            </a:r>
            <a:r>
              <a:rPr lang="en-GB" sz="1600" dirty="0" smtClean="0">
                <a:latin typeface="Calibri" panose="020F0502020204030204" pitchFamily="34" charset="0"/>
                <a:ea typeface="Times New Roman" panose="02020603050405020304" pitchFamily="18" charset="0"/>
                <a:cs typeface="Calibri" panose="020F0502020204030204" pitchFamily="34" charset="0"/>
              </a:rPr>
              <a:t>.</a:t>
            </a:r>
            <a:endParaRPr lang="en-ZA" sz="1600" dirty="0">
              <a:latin typeface="Calibri" panose="020F0502020204030204" pitchFamily="34" charset="0"/>
              <a:ea typeface="Times New Roman" panose="02020603050405020304" pitchFamily="18" charset="0"/>
              <a:cs typeface="Calibri" panose="020F0502020204030204" pitchFamily="34"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326792"/>
            <a:ext cx="6193243" cy="3582493"/>
          </a:xfrm>
          <a:prstGeom prst="rect">
            <a:avLst/>
          </a:prstGeom>
          <a:ln>
            <a:noFill/>
          </a:ln>
        </p:spPr>
      </p:pic>
      <p:sp>
        <p:nvSpPr>
          <p:cNvPr id="22" name="Up Arrow 21"/>
          <p:cNvSpPr/>
          <p:nvPr/>
        </p:nvSpPr>
        <p:spPr>
          <a:xfrm rot="5400000">
            <a:off x="7706135" y="4493423"/>
            <a:ext cx="950617" cy="1770052"/>
          </a:xfrm>
          <a:prstGeom prst="upArrow">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bg1"/>
              </a:solidFill>
            </a:endParaRPr>
          </a:p>
        </p:txBody>
      </p:sp>
      <p:sp>
        <p:nvSpPr>
          <p:cNvPr id="23" name="Flowchart: Alternate Process 22"/>
          <p:cNvSpPr/>
          <p:nvPr/>
        </p:nvSpPr>
        <p:spPr>
          <a:xfrm>
            <a:off x="1155320" y="1848432"/>
            <a:ext cx="2655948" cy="599835"/>
          </a:xfrm>
          <a:prstGeom prst="flowChartAlternateProcess">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bg1"/>
                </a:solidFill>
              </a:rPr>
              <a:t>With no tax relief…</a:t>
            </a:r>
            <a:endParaRPr lang="en-ZA" sz="2400" dirty="0">
              <a:solidFill>
                <a:schemeClr val="bg1"/>
              </a:solidFill>
            </a:endParaRPr>
          </a:p>
        </p:txBody>
      </p:sp>
    </p:spTree>
    <p:extLst>
      <p:ext uri="{BB962C8B-B14F-4D97-AF65-F5344CB8AC3E}">
        <p14:creationId xmlns:p14="http://schemas.microsoft.com/office/powerpoint/2010/main" val="7189809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42</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42</a:t>
            </a:fld>
            <a:endParaRPr lang="en-ZA" dirty="0"/>
          </a:p>
        </p:txBody>
      </p:sp>
      <p:sp>
        <p:nvSpPr>
          <p:cNvPr id="15" name="TextBox 14"/>
          <p:cNvSpPr txBox="1"/>
          <p:nvPr/>
        </p:nvSpPr>
        <p:spPr>
          <a:xfrm>
            <a:off x="35151" y="-35251"/>
            <a:ext cx="8915102" cy="1107996"/>
          </a:xfrm>
          <a:prstGeom prst="rect">
            <a:avLst/>
          </a:prstGeom>
          <a:noFill/>
        </p:spPr>
        <p:txBody>
          <a:bodyPr wrap="square" rtlCol="0">
            <a:spAutoFit/>
          </a:bodyPr>
          <a:lstStyle/>
          <a:p>
            <a:pPr algn="ctr"/>
            <a:r>
              <a:rPr lang="en-ZA" sz="2200" b="1" dirty="0">
                <a:solidFill>
                  <a:srgbClr val="002060"/>
                </a:solidFill>
                <a:latin typeface="+mj-lt"/>
              </a:rPr>
              <a:t>Effective tax base broadening reform supported by buoyant revenue collections resulted in substantial tax </a:t>
            </a:r>
            <a:r>
              <a:rPr lang="en-ZA" sz="2200" b="1" dirty="0" smtClean="0">
                <a:solidFill>
                  <a:srgbClr val="002060"/>
                </a:solidFill>
                <a:latin typeface="+mj-lt"/>
              </a:rPr>
              <a:t>relief.</a:t>
            </a:r>
            <a:endParaRPr lang="en-ZA" sz="2200" b="1" dirty="0">
              <a:solidFill>
                <a:srgbClr val="002060"/>
              </a:solidFill>
              <a:latin typeface="+mj-lt"/>
            </a:endParaRPr>
          </a:p>
          <a:p>
            <a:pPr algn="ctr"/>
            <a:endParaRPr lang="en-ZA" sz="2200" b="1" dirty="0">
              <a:solidFill>
                <a:srgbClr val="002060"/>
              </a:solidFill>
              <a:latin typeface="+mj-lt"/>
            </a:endParaRPr>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2424" b="2839"/>
          <a:stretch/>
        </p:blipFill>
        <p:spPr>
          <a:xfrm>
            <a:off x="35496" y="1469741"/>
            <a:ext cx="7508276" cy="4443535"/>
          </a:xfrm>
          <a:prstGeom prst="rect">
            <a:avLst/>
          </a:prstGeom>
          <a:ln>
            <a:noFill/>
          </a:ln>
        </p:spPr>
      </p:pic>
      <p:sp>
        <p:nvSpPr>
          <p:cNvPr id="19" name="Rectangle 18"/>
          <p:cNvSpPr/>
          <p:nvPr/>
        </p:nvSpPr>
        <p:spPr>
          <a:xfrm>
            <a:off x="7452320" y="1170468"/>
            <a:ext cx="1655168" cy="2357568"/>
          </a:xfrm>
          <a:prstGeom prst="rect">
            <a:avLst/>
          </a:prstGeom>
        </p:spPr>
        <p:txBody>
          <a:bodyPr wrap="square">
            <a:spAutoFit/>
          </a:bodyPr>
          <a:lstStyle/>
          <a:p>
            <a:pPr algn="ctr">
              <a:lnSpc>
                <a:spcPct val="115000"/>
              </a:lnSpc>
              <a:spcBef>
                <a:spcPts val="600"/>
              </a:spcBef>
              <a:spcAft>
                <a:spcPts val="600"/>
              </a:spcAft>
            </a:pPr>
            <a:r>
              <a:rPr lang="en-GB" sz="1600" dirty="0" smtClean="0">
                <a:latin typeface="Calibri" panose="020F0502020204030204" pitchFamily="34" charset="0"/>
                <a:ea typeface="Times New Roman" panose="02020603050405020304" pitchFamily="18" charset="0"/>
                <a:cs typeface="Calibri" panose="020F0502020204030204" pitchFamily="34" charset="0"/>
              </a:rPr>
              <a:t>The </a:t>
            </a:r>
            <a:r>
              <a:rPr lang="en-GB" sz="1600" dirty="0">
                <a:latin typeface="Calibri" panose="020F0502020204030204" pitchFamily="34" charset="0"/>
                <a:ea typeface="Times New Roman" panose="02020603050405020304" pitchFamily="18" charset="0"/>
                <a:cs typeface="Calibri" panose="020F0502020204030204" pitchFamily="34" charset="0"/>
              </a:rPr>
              <a:t>impact of the actual tax rate adjustments from 1995 for the same example (5) lowers the effective tax rate to only 18.2%. </a:t>
            </a:r>
            <a:endParaRPr lang="en-ZA" sz="1600" dirty="0">
              <a:latin typeface="Calibri" panose="020F0502020204030204" pitchFamily="34" charset="0"/>
              <a:ea typeface="Times New Roman" panose="02020603050405020304" pitchFamily="18" charset="0"/>
              <a:cs typeface="Calibri" panose="020F0502020204030204" pitchFamily="34" charset="0"/>
            </a:endParaRPr>
          </a:p>
        </p:txBody>
      </p:sp>
      <p:sp>
        <p:nvSpPr>
          <p:cNvPr id="20" name="Flowchart: Alternate Process 19"/>
          <p:cNvSpPr/>
          <p:nvPr/>
        </p:nvSpPr>
        <p:spPr>
          <a:xfrm>
            <a:off x="251520" y="978114"/>
            <a:ext cx="2351041" cy="599835"/>
          </a:xfrm>
          <a:prstGeom prst="flowChartAlternateProcess">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dirty="0" smtClean="0">
                <a:solidFill>
                  <a:schemeClr val="bg1"/>
                </a:solidFill>
              </a:rPr>
              <a:t>With tax relief…</a:t>
            </a:r>
            <a:endParaRPr lang="en-ZA" sz="2400" dirty="0">
              <a:solidFill>
                <a:schemeClr val="bg1"/>
              </a:solidFill>
            </a:endParaRPr>
          </a:p>
        </p:txBody>
      </p:sp>
      <p:sp>
        <p:nvSpPr>
          <p:cNvPr id="4" name="Rectangle 3"/>
          <p:cNvSpPr/>
          <p:nvPr/>
        </p:nvSpPr>
        <p:spPr>
          <a:xfrm>
            <a:off x="7543772" y="3985260"/>
            <a:ext cx="1542609" cy="1791260"/>
          </a:xfrm>
          <a:prstGeom prst="rect">
            <a:avLst/>
          </a:prstGeom>
        </p:spPr>
        <p:txBody>
          <a:bodyPr wrap="square" lIns="0" rIns="0">
            <a:spAutoFit/>
          </a:bodyPr>
          <a:lstStyle/>
          <a:p>
            <a:pPr indent="-90170" algn="ctr">
              <a:lnSpc>
                <a:spcPct val="115000"/>
              </a:lnSpc>
              <a:spcBef>
                <a:spcPts val="600"/>
              </a:spcBef>
              <a:spcAft>
                <a:spcPts val="600"/>
              </a:spcAft>
            </a:pPr>
            <a:r>
              <a:rPr lang="en-US" sz="1600" dirty="0" smtClean="0">
                <a:latin typeface="Calibri" panose="020F0502020204030204" pitchFamily="34" charset="0"/>
                <a:ea typeface="Times New Roman" panose="02020603050405020304" pitchFamily="18" charset="0"/>
                <a:cs typeface="Calibri" panose="020F0502020204030204" pitchFamily="34" charset="0"/>
              </a:rPr>
              <a:t>This example </a:t>
            </a:r>
            <a:r>
              <a:rPr lang="en-US" sz="1600" dirty="0">
                <a:latin typeface="Calibri" panose="020F0502020204030204" pitchFamily="34" charset="0"/>
                <a:ea typeface="Times New Roman" panose="02020603050405020304" pitchFamily="18" charset="0"/>
                <a:cs typeface="Calibri" panose="020F0502020204030204" pitchFamily="34" charset="0"/>
              </a:rPr>
              <a:t>indicates the effectiveness of using tax relief to combat fiscal drag. </a:t>
            </a:r>
            <a:endParaRPr lang="en-ZA" sz="1600" dirty="0">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6942807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43</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43</a:t>
            </a:fld>
            <a:endParaRPr lang="en-ZA" dirty="0"/>
          </a:p>
        </p:txBody>
      </p:sp>
      <p:sp>
        <p:nvSpPr>
          <p:cNvPr id="15" name="TextBox 14"/>
          <p:cNvSpPr txBox="1"/>
          <p:nvPr/>
        </p:nvSpPr>
        <p:spPr>
          <a:xfrm>
            <a:off x="-105950" y="54545"/>
            <a:ext cx="8915102" cy="430887"/>
          </a:xfrm>
          <a:prstGeom prst="rect">
            <a:avLst/>
          </a:prstGeom>
          <a:noFill/>
        </p:spPr>
        <p:txBody>
          <a:bodyPr wrap="square" rtlCol="0">
            <a:spAutoFit/>
          </a:bodyPr>
          <a:lstStyle/>
          <a:p>
            <a:pPr algn="ctr"/>
            <a:r>
              <a:rPr lang="en-GB" sz="2200" b="1" dirty="0">
                <a:solidFill>
                  <a:srgbClr val="002060"/>
                </a:solidFill>
                <a:latin typeface="+mj-lt"/>
              </a:rPr>
              <a:t>Tax relief is much more prominent in the lower income groups.</a:t>
            </a:r>
            <a:endParaRPr lang="en-ZA" sz="2200" b="1" dirty="0">
              <a:solidFill>
                <a:srgbClr val="002060"/>
              </a:solidFill>
              <a:latin typeface="+mj-lt"/>
            </a:endParaRPr>
          </a:p>
        </p:txBody>
      </p:sp>
      <p:pic>
        <p:nvPicPr>
          <p:cNvPr id="16" name="Picture 1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752" y="923432"/>
            <a:ext cx="936104" cy="931560"/>
          </a:xfrm>
          <a:prstGeom prst="rect">
            <a:avLst/>
          </a:prstGeom>
        </p:spPr>
      </p:pic>
      <p:sp>
        <p:nvSpPr>
          <p:cNvPr id="21" name="Rectangle 20"/>
          <p:cNvSpPr/>
          <p:nvPr/>
        </p:nvSpPr>
        <p:spPr>
          <a:xfrm>
            <a:off x="959732" y="871827"/>
            <a:ext cx="7990521" cy="658642"/>
          </a:xfrm>
          <a:prstGeom prst="rect">
            <a:avLst/>
          </a:prstGeom>
        </p:spPr>
        <p:txBody>
          <a:bodyPr wrap="square">
            <a:spAutoFit/>
          </a:bodyPr>
          <a:lstStyle/>
          <a:p>
            <a:pPr algn="just">
              <a:lnSpc>
                <a:spcPct val="115000"/>
              </a:lnSpc>
              <a:spcBef>
                <a:spcPts val="600"/>
              </a:spcBef>
              <a:spcAft>
                <a:spcPts val="600"/>
              </a:spcAft>
            </a:pPr>
            <a:r>
              <a:rPr lang="en-GB" sz="1600" dirty="0" smtClean="0">
                <a:latin typeface="Calibri" panose="020F0502020204030204" pitchFamily="34" charset="0"/>
                <a:ea typeface="Times New Roman" panose="02020603050405020304" pitchFamily="18" charset="0"/>
                <a:cs typeface="Calibri" panose="020F0502020204030204" pitchFamily="34" charset="0"/>
              </a:rPr>
              <a:t>Tax </a:t>
            </a:r>
            <a:r>
              <a:rPr lang="en-GB" sz="1600" dirty="0">
                <a:latin typeface="Calibri" panose="020F0502020204030204" pitchFamily="34" charset="0"/>
                <a:ea typeface="Times New Roman" panose="02020603050405020304" pitchFamily="18" charset="0"/>
                <a:cs typeface="Calibri" panose="020F0502020204030204" pitchFamily="34" charset="0"/>
              </a:rPr>
              <a:t>relief is much more prominent in the lower income groups. Lower income groups receive proportionately greater tax relief when the tax thresholds are raised.</a:t>
            </a:r>
            <a:endParaRPr lang="en-ZA" sz="1600" dirty="0">
              <a:latin typeface="Calibri" panose="020F0502020204030204" pitchFamily="34" charset="0"/>
              <a:ea typeface="Times New Roman" panose="02020603050405020304" pitchFamily="18" charset="0"/>
              <a:cs typeface="Calibri" panose="020F0502020204030204" pitchFamily="34" charset="0"/>
            </a:endParaRPr>
          </a:p>
        </p:txBody>
      </p:sp>
      <p:pic>
        <p:nvPicPr>
          <p:cNvPr id="23" name="Picture 22"/>
          <p:cNvPicPr/>
          <p:nvPr/>
        </p:nvPicPr>
        <p:blipFill>
          <a:blip r:embed="rId5">
            <a:extLst>
              <a:ext uri="{28A0092B-C50C-407E-A947-70E740481C1C}">
                <a14:useLocalDpi xmlns:a14="http://schemas.microsoft.com/office/drawing/2010/main" val="0"/>
              </a:ext>
            </a:extLst>
          </a:blip>
          <a:srcRect/>
          <a:stretch>
            <a:fillRect/>
          </a:stretch>
        </p:blipFill>
        <p:spPr bwMode="auto">
          <a:xfrm>
            <a:off x="959732" y="1833279"/>
            <a:ext cx="6996644" cy="4024752"/>
          </a:xfrm>
          <a:prstGeom prst="rect">
            <a:avLst/>
          </a:prstGeom>
          <a:noFill/>
          <a:ln>
            <a:noFill/>
          </a:ln>
        </p:spPr>
      </p:pic>
      <p:sp>
        <p:nvSpPr>
          <p:cNvPr id="22" name="Rectangle 21"/>
          <p:cNvSpPr/>
          <p:nvPr/>
        </p:nvSpPr>
        <p:spPr>
          <a:xfrm>
            <a:off x="1010607" y="1460887"/>
            <a:ext cx="4572000" cy="307777"/>
          </a:xfrm>
          <a:prstGeom prst="rect">
            <a:avLst/>
          </a:prstGeom>
        </p:spPr>
        <p:txBody>
          <a:bodyPr>
            <a:spAutoFit/>
          </a:bodyPr>
          <a:lstStyle/>
          <a:p>
            <a:r>
              <a:rPr lang="en-US" sz="1400" b="1" dirty="0">
                <a:latin typeface="Arial" panose="020B0604020202020204" pitchFamily="34" charset="0"/>
                <a:ea typeface="Times New Roman" panose="02020603050405020304" pitchFamily="18" charset="0"/>
                <a:cs typeface="Arial" panose="020B0604020202020204" pitchFamily="34" charset="0"/>
              </a:rPr>
              <a:t>Tax relief granted to individuals, 1995 and 2015 </a:t>
            </a:r>
            <a:endParaRPr lang="en-ZA"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57423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44</a:t>
            </a:fld>
            <a:endParaRPr lang="en-ZA" dirty="0"/>
          </a:p>
        </p:txBody>
      </p:sp>
      <p:cxnSp>
        <p:nvCxnSpPr>
          <p:cNvPr id="6" name="Straight Connector 5"/>
          <p:cNvCxnSpPr/>
          <p:nvPr/>
        </p:nvCxnSpPr>
        <p:spPr>
          <a:xfrm>
            <a:off x="7045" y="747163"/>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0" y="836712"/>
            <a:ext cx="918051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a:off x="-36512" y="5949280"/>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21288"/>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3"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44</a:t>
            </a:fld>
            <a:endParaRPr lang="en-ZA" dirty="0"/>
          </a:p>
        </p:txBody>
      </p:sp>
      <p:sp>
        <p:nvSpPr>
          <p:cNvPr id="15" name="TextBox 14"/>
          <p:cNvSpPr txBox="1"/>
          <p:nvPr/>
        </p:nvSpPr>
        <p:spPr>
          <a:xfrm>
            <a:off x="35151" y="-35251"/>
            <a:ext cx="8915102" cy="769441"/>
          </a:xfrm>
          <a:prstGeom prst="rect">
            <a:avLst/>
          </a:prstGeom>
          <a:noFill/>
        </p:spPr>
        <p:txBody>
          <a:bodyPr wrap="square" rtlCol="0">
            <a:spAutoFit/>
          </a:bodyPr>
          <a:lstStyle/>
          <a:p>
            <a:pPr algn="ctr"/>
            <a:r>
              <a:rPr lang="en-US" sz="2200" b="1" dirty="0">
                <a:solidFill>
                  <a:srgbClr val="002060"/>
                </a:solidFill>
                <a:latin typeface="+mj-lt"/>
              </a:rPr>
              <a:t>The tax burden aggregated across all </a:t>
            </a:r>
            <a:r>
              <a:rPr lang="en-US" sz="2200" b="1" dirty="0" smtClean="0">
                <a:solidFill>
                  <a:srgbClr val="002060"/>
                </a:solidFill>
                <a:latin typeface="+mj-lt"/>
              </a:rPr>
              <a:t>assessed taxpayers </a:t>
            </a:r>
            <a:r>
              <a:rPr lang="en-US" sz="2200" b="1" dirty="0">
                <a:solidFill>
                  <a:srgbClr val="002060"/>
                </a:solidFill>
                <a:latin typeface="+mj-lt"/>
              </a:rPr>
              <a:t>remained fairly stable at around 20% for </a:t>
            </a:r>
            <a:r>
              <a:rPr lang="en-US" sz="2200" b="1" dirty="0" smtClean="0">
                <a:solidFill>
                  <a:srgbClr val="002060"/>
                </a:solidFill>
                <a:latin typeface="+mj-lt"/>
              </a:rPr>
              <a:t>2015/2016.</a:t>
            </a:r>
            <a:endParaRPr lang="en-ZA" sz="2200" b="1" dirty="0">
              <a:solidFill>
                <a:srgbClr val="002060"/>
              </a:solidFill>
              <a:latin typeface="+mj-lt"/>
            </a:endParaRPr>
          </a:p>
        </p:txBody>
      </p:sp>
      <p:pic>
        <p:nvPicPr>
          <p:cNvPr id="16" name="Picture 1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752" y="923432"/>
            <a:ext cx="936104" cy="931560"/>
          </a:xfrm>
          <a:prstGeom prst="rect">
            <a:avLst/>
          </a:prstGeom>
        </p:spPr>
      </p:pic>
      <p:sp>
        <p:nvSpPr>
          <p:cNvPr id="5" name="Rectangle 4"/>
          <p:cNvSpPr/>
          <p:nvPr/>
        </p:nvSpPr>
        <p:spPr>
          <a:xfrm>
            <a:off x="944648" y="811236"/>
            <a:ext cx="8162839" cy="1224951"/>
          </a:xfrm>
          <a:prstGeom prst="rect">
            <a:avLst/>
          </a:prstGeom>
        </p:spPr>
        <p:txBody>
          <a:bodyPr wrap="square">
            <a:spAutoFit/>
          </a:bodyPr>
          <a:lstStyle/>
          <a:p>
            <a:pPr algn="just">
              <a:lnSpc>
                <a:spcPct val="115000"/>
              </a:lnSpc>
              <a:spcBef>
                <a:spcPts val="600"/>
              </a:spcBef>
              <a:spcAft>
                <a:spcPts val="1000"/>
              </a:spcAft>
            </a:pPr>
            <a:r>
              <a:rPr lang="en-ZA" sz="1600" dirty="0">
                <a:latin typeface="Calibri" panose="020F0502020204030204" pitchFamily="34" charset="0"/>
                <a:ea typeface="Times New Roman" panose="02020603050405020304" pitchFamily="18" charset="0"/>
                <a:cs typeface="Calibri" panose="020F0502020204030204" pitchFamily="34" charset="0"/>
              </a:rPr>
              <a:t>Tax policy implemented during the past five years assisted taxpayers’ direct tax obligations in nominal terms whilst increasing indirect </a:t>
            </a:r>
            <a:r>
              <a:rPr lang="en-ZA" sz="1600" dirty="0" smtClean="0">
                <a:latin typeface="Calibri" panose="020F0502020204030204" pitchFamily="34" charset="0"/>
                <a:ea typeface="Times New Roman" panose="02020603050405020304" pitchFamily="18" charset="0"/>
                <a:cs typeface="Calibri" panose="020F0502020204030204" pitchFamily="34" charset="0"/>
              </a:rPr>
              <a:t>taxes. Tax </a:t>
            </a:r>
            <a:r>
              <a:rPr lang="en-ZA" sz="1600" dirty="0">
                <a:latin typeface="Calibri" panose="020F0502020204030204" pitchFamily="34" charset="0"/>
                <a:ea typeface="Times New Roman" panose="02020603050405020304" pitchFamily="18" charset="0"/>
                <a:cs typeface="Calibri" panose="020F0502020204030204" pitchFamily="34" charset="0"/>
              </a:rPr>
              <a:t>relief of </a:t>
            </a:r>
            <a:r>
              <a:rPr lang="en-ZA" sz="1600" dirty="0">
                <a:solidFill>
                  <a:srgbClr val="C00000"/>
                </a:solidFill>
                <a:latin typeface="Calibri" panose="020F0502020204030204" pitchFamily="34" charset="0"/>
                <a:ea typeface="Times New Roman" panose="02020603050405020304" pitchFamily="18" charset="0"/>
                <a:cs typeface="Calibri" panose="020F0502020204030204" pitchFamily="34" charset="0"/>
              </a:rPr>
              <a:t>R35.3 billion </a:t>
            </a:r>
            <a:r>
              <a:rPr lang="en-ZA" sz="1600" dirty="0">
                <a:latin typeface="Calibri" panose="020F0502020204030204" pitchFamily="34" charset="0"/>
                <a:ea typeface="Times New Roman" panose="02020603050405020304" pitchFamily="18" charset="0"/>
                <a:cs typeface="Calibri" panose="020F0502020204030204" pitchFamily="34" charset="0"/>
              </a:rPr>
              <a:t>accrued directly to individual taxpayers between 2011/12 and 2015/16. At the same time indirect taxes grew by </a:t>
            </a:r>
            <a:r>
              <a:rPr lang="en-ZA" sz="1600" dirty="0">
                <a:solidFill>
                  <a:srgbClr val="C00000"/>
                </a:solidFill>
                <a:latin typeface="Calibri" panose="020F0502020204030204" pitchFamily="34" charset="0"/>
                <a:ea typeface="Times New Roman" panose="02020603050405020304" pitchFamily="18" charset="0"/>
                <a:cs typeface="Calibri" panose="020F0502020204030204" pitchFamily="34" charset="0"/>
              </a:rPr>
              <a:t>R32.2 billion </a:t>
            </a:r>
            <a:r>
              <a:rPr lang="en-ZA" sz="1600" dirty="0">
                <a:latin typeface="Calibri" panose="020F0502020204030204" pitchFamily="34" charset="0"/>
                <a:ea typeface="Times New Roman" panose="02020603050405020304" pitchFamily="18" charset="0"/>
                <a:cs typeface="Calibri" panose="020F0502020204030204" pitchFamily="34" charset="0"/>
              </a:rPr>
              <a:t>to contain the net tax relief to </a:t>
            </a:r>
            <a:r>
              <a:rPr lang="en-ZA" sz="1600" dirty="0">
                <a:solidFill>
                  <a:srgbClr val="C00000"/>
                </a:solidFill>
                <a:latin typeface="Calibri" panose="020F0502020204030204" pitchFamily="34" charset="0"/>
                <a:ea typeface="Times New Roman" panose="02020603050405020304" pitchFamily="18" charset="0"/>
                <a:cs typeface="Calibri" panose="020F0502020204030204" pitchFamily="34" charset="0"/>
              </a:rPr>
              <a:t>R6.1 billion </a:t>
            </a:r>
            <a:r>
              <a:rPr lang="en-ZA" sz="1600" dirty="0">
                <a:latin typeface="Calibri" panose="020F0502020204030204" pitchFamily="34" charset="0"/>
                <a:ea typeface="Times New Roman" panose="02020603050405020304" pitchFamily="18" charset="0"/>
                <a:cs typeface="Calibri" panose="020F0502020204030204" pitchFamily="34" charset="0"/>
              </a:rPr>
              <a:t>over that period. </a:t>
            </a:r>
          </a:p>
        </p:txBody>
      </p:sp>
      <p:pic>
        <p:nvPicPr>
          <p:cNvPr id="20" name="Picture 19"/>
          <p:cNvPicPr/>
          <p:nvPr/>
        </p:nvPicPr>
        <p:blipFill>
          <a:blip r:embed="rId5">
            <a:extLst>
              <a:ext uri="{28A0092B-C50C-407E-A947-70E740481C1C}">
                <a14:useLocalDpi xmlns:a14="http://schemas.microsoft.com/office/drawing/2010/main" val="0"/>
              </a:ext>
            </a:extLst>
          </a:blip>
          <a:srcRect/>
          <a:stretch>
            <a:fillRect/>
          </a:stretch>
        </p:blipFill>
        <p:spPr bwMode="auto">
          <a:xfrm>
            <a:off x="554449" y="2338098"/>
            <a:ext cx="7373415" cy="2624218"/>
          </a:xfrm>
          <a:prstGeom prst="rect">
            <a:avLst/>
          </a:prstGeom>
          <a:noFill/>
          <a:ln>
            <a:noFill/>
          </a:ln>
        </p:spPr>
      </p:pic>
      <p:sp>
        <p:nvSpPr>
          <p:cNvPr id="17" name="Rectangle 16"/>
          <p:cNvSpPr/>
          <p:nvPr/>
        </p:nvSpPr>
        <p:spPr>
          <a:xfrm>
            <a:off x="566736" y="2094729"/>
            <a:ext cx="4572000" cy="307777"/>
          </a:xfrm>
          <a:prstGeom prst="rect">
            <a:avLst/>
          </a:prstGeom>
        </p:spPr>
        <p:txBody>
          <a:bodyPr>
            <a:spAutoFit/>
          </a:bodyPr>
          <a:lstStyle/>
          <a:p>
            <a:r>
              <a:rPr lang="en-US" sz="1400" dirty="0">
                <a:latin typeface="Arial" panose="020B0604020202020204" pitchFamily="34" charset="0"/>
                <a:ea typeface="Times New Roman" panose="02020603050405020304" pitchFamily="18" charset="0"/>
              </a:rPr>
              <a:t>Summary effects of tax proposals, 2011/12 - 2015/16</a:t>
            </a:r>
            <a:endParaRPr lang="en-ZA" sz="1400" dirty="0"/>
          </a:p>
        </p:txBody>
      </p:sp>
      <p:sp>
        <p:nvSpPr>
          <p:cNvPr id="24" name="Rectangle 23"/>
          <p:cNvSpPr/>
          <p:nvPr/>
        </p:nvSpPr>
        <p:spPr>
          <a:xfrm>
            <a:off x="623913" y="5009096"/>
            <a:ext cx="7303951" cy="830997"/>
          </a:xfrm>
          <a:prstGeom prst="rect">
            <a:avLst/>
          </a:prstGeom>
          <a:ln w="28575">
            <a:solidFill>
              <a:srgbClr val="C00000"/>
            </a:solidFill>
            <a:prstDash val="dash"/>
          </a:ln>
        </p:spPr>
        <p:txBody>
          <a:bodyPr wrap="square">
            <a:spAutoFit/>
          </a:bodyPr>
          <a:lstStyle/>
          <a:p>
            <a:pPr algn="just"/>
            <a:r>
              <a:rPr lang="en-ZA" sz="1600" dirty="0" smtClean="0"/>
              <a:t>The </a:t>
            </a:r>
            <a:r>
              <a:rPr lang="en-ZA" sz="1600" dirty="0"/>
              <a:t>effect of the increase in the marginal tax rate for PIT in 2015/16 was offset by the partial fiscal drag relief and the increase in monthly medical scheme contribution tax credits to account for a rise in inflation.</a:t>
            </a:r>
          </a:p>
        </p:txBody>
      </p:sp>
    </p:spTree>
    <p:extLst>
      <p:ext uri="{BB962C8B-B14F-4D97-AF65-F5344CB8AC3E}">
        <p14:creationId xmlns:p14="http://schemas.microsoft.com/office/powerpoint/2010/main" val="7202519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0CD886-9A14-4999-B9F4-8C89F26C82C0}"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TextBox 2"/>
          <p:cNvSpPr txBox="1"/>
          <p:nvPr/>
        </p:nvSpPr>
        <p:spPr>
          <a:xfrm>
            <a:off x="3851920" y="328498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Box 4"/>
          <p:cNvSpPr txBox="1"/>
          <p:nvPr/>
        </p:nvSpPr>
        <p:spPr>
          <a:xfrm>
            <a:off x="0" y="2301061"/>
            <a:ext cx="9144000" cy="1446550"/>
          </a:xfrm>
          <a:prstGeom prst="rect">
            <a:avLst/>
          </a:prstGeom>
          <a:noFill/>
        </p:spPr>
        <p:txBody>
          <a:bodyPr wrap="square" rtlCol="0">
            <a:spAutoFit/>
          </a:bodyPr>
          <a:lstStyle/>
          <a:p>
            <a:pPr marL="0" marR="0" lvl="1" indent="0" algn="ctr" defTabSz="914400" rtl="0" eaLnBrk="1" fontAlgn="auto" latinLnBrk="0" hangingPunct="1">
              <a:lnSpc>
                <a:spcPct val="100000"/>
              </a:lnSpc>
              <a:spcBef>
                <a:spcPts val="0"/>
              </a:spcBef>
              <a:spcAft>
                <a:spcPts val="0"/>
              </a:spcAft>
              <a:buClrTx/>
              <a:buSzTx/>
              <a:buFontTx/>
              <a:buNone/>
              <a:tabLst>
                <a:tab pos="355600" algn="l"/>
              </a:tabLst>
              <a:defRPr/>
            </a:pPr>
            <a:r>
              <a:rPr kumimoji="0" lang="en-ZA" sz="4400" b="1" i="0" u="none" strike="noStrike" kern="1200" cap="none" spc="0" normalizeH="0" baseline="0" noProof="0" dirty="0" smtClean="0">
                <a:ln>
                  <a:noFill/>
                </a:ln>
                <a:solidFill>
                  <a:prstClr val="white"/>
                </a:solidFill>
                <a:effectLst/>
                <a:uLnTx/>
                <a:uFillTx/>
                <a:latin typeface="Calibri" pitchFamily="34" charset="0"/>
                <a:ea typeface="+mn-ea"/>
                <a:cs typeface="+mn-cs"/>
              </a:rPr>
              <a:t>             Impact </a:t>
            </a:r>
            <a:r>
              <a:rPr kumimoji="0" lang="en-ZA" sz="4400" b="1" i="0" u="none" strike="noStrike" kern="1200" cap="none" spc="0" normalizeH="0" baseline="0" noProof="0" dirty="0">
                <a:ln>
                  <a:noFill/>
                </a:ln>
                <a:solidFill>
                  <a:prstClr val="white"/>
                </a:solidFill>
                <a:effectLst/>
                <a:uLnTx/>
                <a:uFillTx/>
                <a:latin typeface="Calibri" pitchFamily="34" charset="0"/>
                <a:ea typeface="+mn-ea"/>
                <a:cs typeface="+mn-cs"/>
              </a:rPr>
              <a:t>of </a:t>
            </a:r>
            <a:r>
              <a:rPr kumimoji="0" lang="en-ZA" sz="4400" b="1" i="0" u="none" strike="noStrike" kern="1200" cap="none" spc="0" normalizeH="0" baseline="0" noProof="0" dirty="0" smtClean="0">
                <a:ln>
                  <a:noFill/>
                </a:ln>
                <a:solidFill>
                  <a:prstClr val="white"/>
                </a:solidFill>
                <a:effectLst/>
                <a:uLnTx/>
                <a:uFillTx/>
                <a:latin typeface="Calibri" pitchFamily="34" charset="0"/>
                <a:ea typeface="+mn-ea"/>
                <a:cs typeface="+mn-cs"/>
              </a:rPr>
              <a:t>currency on</a:t>
            </a:r>
          </a:p>
          <a:p>
            <a:pPr marL="0" marR="0" lvl="1" indent="0" algn="ctr" defTabSz="914400" rtl="0" eaLnBrk="1" fontAlgn="auto" latinLnBrk="0" hangingPunct="1">
              <a:lnSpc>
                <a:spcPct val="100000"/>
              </a:lnSpc>
              <a:spcBef>
                <a:spcPts val="0"/>
              </a:spcBef>
              <a:spcAft>
                <a:spcPts val="0"/>
              </a:spcAft>
              <a:buClrTx/>
              <a:buSzTx/>
              <a:buFontTx/>
              <a:buNone/>
              <a:tabLst>
                <a:tab pos="355600" algn="l"/>
              </a:tabLst>
              <a:defRPr/>
            </a:pPr>
            <a:r>
              <a:rPr kumimoji="0" lang="en-ZA" sz="4400" b="1" i="0" u="none" strike="noStrike" kern="1200" cap="none" spc="0" normalizeH="0" baseline="0" noProof="0" dirty="0" smtClean="0">
                <a:ln>
                  <a:noFill/>
                </a:ln>
                <a:solidFill>
                  <a:prstClr val="white"/>
                </a:solidFill>
                <a:effectLst/>
                <a:uLnTx/>
                <a:uFillTx/>
                <a:latin typeface="Calibri" pitchFamily="34" charset="0"/>
                <a:ea typeface="+mn-ea"/>
                <a:cs typeface="+mn-cs"/>
              </a:rPr>
              <a:t>             Import Tax collections</a:t>
            </a:r>
            <a:endParaRPr kumimoji="0" lang="en-ZA" sz="4400" b="1" i="0" u="none" strike="noStrike" kern="1200" cap="none" spc="0" normalizeH="0" baseline="0" noProof="0" dirty="0">
              <a:ln>
                <a:noFill/>
              </a:ln>
              <a:solidFill>
                <a:prstClr val="white"/>
              </a:solidFill>
              <a:effectLst/>
              <a:uLnTx/>
              <a:uFillTx/>
              <a:latin typeface="Calibri" pitchFamily="34" charset="0"/>
              <a:ea typeface="+mn-ea"/>
              <a:cs typeface="+mn-cs"/>
            </a:endParaRPr>
          </a:p>
        </p:txBody>
      </p:sp>
      <p:sp>
        <p:nvSpPr>
          <p:cNvPr id="4" name="Oval 3"/>
          <p:cNvSpPr/>
          <p:nvPr/>
        </p:nvSpPr>
        <p:spPr>
          <a:xfrm>
            <a:off x="323528" y="1756774"/>
            <a:ext cx="2376264" cy="23923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Picture 5" descr="Image result for exchange rate icon">
            <a:hlinkClick r:id="rId3"/>
          </p:cNvPr>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3548" y="1941612"/>
            <a:ext cx="2016224" cy="2047610"/>
          </a:xfrm>
          <a:prstGeom prst="rect">
            <a:avLst/>
          </a:prstGeom>
          <a:noFill/>
          <a:ln>
            <a:noFill/>
          </a:ln>
        </p:spPr>
      </p:pic>
    </p:spTree>
    <p:extLst>
      <p:ext uri="{BB962C8B-B14F-4D97-AF65-F5344CB8AC3E}">
        <p14:creationId xmlns:p14="http://schemas.microsoft.com/office/powerpoint/2010/main" val="220344635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46</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46</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46</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46</a:t>
            </a:fld>
            <a:endParaRPr lang="en-ZA" dirty="0"/>
          </a:p>
        </p:txBody>
      </p:sp>
      <p:sp>
        <p:nvSpPr>
          <p:cNvPr id="4" name="Rectangle 3"/>
          <p:cNvSpPr/>
          <p:nvPr/>
        </p:nvSpPr>
        <p:spPr>
          <a:xfrm>
            <a:off x="-18256" y="-20605"/>
            <a:ext cx="9144000" cy="769441"/>
          </a:xfrm>
          <a:prstGeom prst="rect">
            <a:avLst/>
          </a:prstGeom>
        </p:spPr>
        <p:txBody>
          <a:bodyPr wrap="square">
            <a:spAutoFit/>
          </a:bodyPr>
          <a:lstStyle/>
          <a:p>
            <a:pPr algn="ctr"/>
            <a:r>
              <a:rPr lang="en-ZA" sz="2200" b="1" dirty="0">
                <a:solidFill>
                  <a:srgbClr val="002060"/>
                </a:solidFill>
                <a:latin typeface="+mj-lt"/>
              </a:rPr>
              <a:t>The value of goods </a:t>
            </a:r>
            <a:r>
              <a:rPr lang="en-ZA" sz="2200" b="1" dirty="0" smtClean="0">
                <a:solidFill>
                  <a:srgbClr val="002060"/>
                </a:solidFill>
                <a:latin typeface="+mj-lt"/>
              </a:rPr>
              <a:t>imported (and exported) has </a:t>
            </a:r>
            <a:r>
              <a:rPr lang="en-ZA" sz="2200" b="1" dirty="0">
                <a:solidFill>
                  <a:srgbClr val="002060"/>
                </a:solidFill>
                <a:latin typeface="+mj-lt"/>
              </a:rPr>
              <a:t>been influenced by the depreciation of the Rand against major currencies since January </a:t>
            </a:r>
            <a:r>
              <a:rPr lang="en-ZA" sz="2200" b="1" dirty="0" smtClean="0">
                <a:solidFill>
                  <a:srgbClr val="002060"/>
                </a:solidFill>
                <a:latin typeface="+mj-lt"/>
              </a:rPr>
              <a:t>2013.</a:t>
            </a:r>
            <a:endParaRPr lang="en-ZA" sz="2200" b="1" dirty="0">
              <a:solidFill>
                <a:srgbClr val="002060"/>
              </a:solidFill>
              <a:latin typeface="+mj-lt"/>
            </a:endParaRPr>
          </a:p>
        </p:txBody>
      </p:sp>
      <p:graphicFrame>
        <p:nvGraphicFramePr>
          <p:cNvPr id="22" name="Chart 21"/>
          <p:cNvGraphicFramePr>
            <a:graphicFrameLocks/>
          </p:cNvGraphicFramePr>
          <p:nvPr>
            <p:extLst/>
          </p:nvPr>
        </p:nvGraphicFramePr>
        <p:xfrm>
          <a:off x="0" y="813852"/>
          <a:ext cx="7020272" cy="5152900"/>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angular Callout 14"/>
          <p:cNvSpPr/>
          <p:nvPr/>
        </p:nvSpPr>
        <p:spPr>
          <a:xfrm>
            <a:off x="7066950" y="836712"/>
            <a:ext cx="1999520" cy="4032448"/>
          </a:xfrm>
          <a:prstGeom prst="wedgeRectCallout">
            <a:avLst>
              <a:gd name="adj1" fmla="val -75161"/>
              <a:gd name="adj2" fmla="val -17711"/>
            </a:avLst>
          </a:prstGeom>
          <a:noFill/>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600" dirty="0">
                <a:solidFill>
                  <a:schemeClr val="tx1"/>
                </a:solidFill>
              </a:rPr>
              <a:t>Despite the Rand value of imports rising since January 2013, the value of imports when converted to the hard currencies such as US dollar, British pound and Euro has decreased, indicating that imports have become progressively more expensive as the Rand has depreciated since January 2013.</a:t>
            </a:r>
          </a:p>
        </p:txBody>
      </p:sp>
      <p:pic>
        <p:nvPicPr>
          <p:cNvPr id="17" name="Picture 16" descr="Image result for exchange rate icon">
            <a:hlinkClick r:id="rId5"/>
          </p:cNvPr>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24327" y="4892020"/>
            <a:ext cx="1278003" cy="1102980"/>
          </a:xfrm>
          <a:prstGeom prst="rect">
            <a:avLst/>
          </a:prstGeom>
          <a:noFill/>
          <a:ln>
            <a:noFill/>
          </a:ln>
        </p:spPr>
      </p:pic>
    </p:spTree>
    <p:extLst>
      <p:ext uri="{BB962C8B-B14F-4D97-AF65-F5344CB8AC3E}">
        <p14:creationId xmlns:p14="http://schemas.microsoft.com/office/powerpoint/2010/main" val="14069689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p:cNvGraphicFramePr>
          <p:nvPr>
            <p:extLst>
              <p:ext uri="{D42A27DB-BD31-4B8C-83A1-F6EECF244321}">
                <p14:modId xmlns:p14="http://schemas.microsoft.com/office/powerpoint/2010/main" val="356686831"/>
              </p:ext>
            </p:extLst>
          </p:nvPr>
        </p:nvGraphicFramePr>
        <p:xfrm>
          <a:off x="246743" y="1489037"/>
          <a:ext cx="5621401" cy="4087448"/>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2"/>
          </p:nvPr>
        </p:nvSpPr>
        <p:spPr/>
        <p:txBody>
          <a:bodyPr/>
          <a:lstStyle/>
          <a:p>
            <a:fld id="{8E0CD886-9A14-4999-B9F4-8C89F26C82C0}" type="slidenum">
              <a:rPr lang="en-ZA" smtClean="0"/>
              <a:t>47</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47</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47</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47</a:t>
            </a:fld>
            <a:endParaRPr lang="en-ZA" dirty="0"/>
          </a:p>
        </p:txBody>
      </p:sp>
      <p:sp>
        <p:nvSpPr>
          <p:cNvPr id="28" name="TextBox 27"/>
          <p:cNvSpPr txBox="1"/>
          <p:nvPr/>
        </p:nvSpPr>
        <p:spPr>
          <a:xfrm>
            <a:off x="249008" y="889971"/>
            <a:ext cx="5976665" cy="369332"/>
          </a:xfrm>
          <a:prstGeom prst="rect">
            <a:avLst/>
          </a:prstGeom>
          <a:noFill/>
        </p:spPr>
        <p:txBody>
          <a:bodyPr wrap="square" rtlCol="0">
            <a:spAutoFit/>
          </a:bodyPr>
          <a:lstStyle/>
          <a:p>
            <a:pPr lvl="0" algn="ctr"/>
            <a:r>
              <a:rPr lang="en-ZA" b="1" dirty="0" smtClean="0">
                <a:latin typeface="+mj-lt"/>
              </a:rPr>
              <a:t>Currency Depreciation vs Import Tax Collections (2015/16)</a:t>
            </a:r>
            <a:endParaRPr lang="en-ZA" b="1" dirty="0">
              <a:latin typeface="+mj-lt"/>
            </a:endParaRPr>
          </a:p>
        </p:txBody>
      </p:sp>
      <p:sp>
        <p:nvSpPr>
          <p:cNvPr id="4" name="Rectangle 3"/>
          <p:cNvSpPr/>
          <p:nvPr/>
        </p:nvSpPr>
        <p:spPr>
          <a:xfrm>
            <a:off x="-18256" y="-20605"/>
            <a:ext cx="9144000" cy="769441"/>
          </a:xfrm>
          <a:prstGeom prst="rect">
            <a:avLst/>
          </a:prstGeom>
        </p:spPr>
        <p:txBody>
          <a:bodyPr wrap="square">
            <a:spAutoFit/>
          </a:bodyPr>
          <a:lstStyle/>
          <a:p>
            <a:r>
              <a:rPr lang="en-ZA" sz="2200" b="1" dirty="0">
                <a:solidFill>
                  <a:srgbClr val="002060"/>
                </a:solidFill>
                <a:latin typeface="+mj-lt"/>
              </a:rPr>
              <a:t>The surge in collections of Import taxes was largely driven by exchange rate depreciation and the steady imports of key commodities.</a:t>
            </a:r>
          </a:p>
        </p:txBody>
      </p:sp>
      <p:sp>
        <p:nvSpPr>
          <p:cNvPr id="7" name="Up Arrow 6"/>
          <p:cNvSpPr/>
          <p:nvPr/>
        </p:nvSpPr>
        <p:spPr>
          <a:xfrm>
            <a:off x="6067660" y="2177262"/>
            <a:ext cx="2843676" cy="2018341"/>
          </a:xfrm>
          <a:prstGeom prst="upArrow">
            <a:avLst>
              <a:gd name="adj1" fmla="val 50000"/>
              <a:gd name="adj2" fmla="val 3306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t>Import VAT increased  by 10.4%;</a:t>
            </a:r>
          </a:p>
          <a:p>
            <a:pPr algn="ctr"/>
            <a:r>
              <a:rPr lang="en-ZA" sz="1600" dirty="0" smtClean="0"/>
              <a:t>Customs Duties increased by 13.7% yoy.</a:t>
            </a:r>
          </a:p>
          <a:p>
            <a:pPr algn="ctr"/>
            <a:endParaRPr lang="en-ZA" dirty="0"/>
          </a:p>
        </p:txBody>
      </p:sp>
      <p:pic>
        <p:nvPicPr>
          <p:cNvPr id="21" name="Picture 20" descr="Image result for exchange rate icon">
            <a:hlinkClick r:id="rId5"/>
          </p:cNvPr>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30538" y="798521"/>
            <a:ext cx="1517920" cy="1330980"/>
          </a:xfrm>
          <a:prstGeom prst="rect">
            <a:avLst/>
          </a:prstGeom>
          <a:noFill/>
          <a:ln>
            <a:noFill/>
          </a:ln>
        </p:spPr>
      </p:pic>
      <p:sp>
        <p:nvSpPr>
          <p:cNvPr id="15" name="Rectangular Callout 14"/>
          <p:cNvSpPr/>
          <p:nvPr/>
        </p:nvSpPr>
        <p:spPr>
          <a:xfrm>
            <a:off x="6013334" y="4291126"/>
            <a:ext cx="2952328" cy="1621496"/>
          </a:xfrm>
          <a:prstGeom prst="wedgeRectCallout">
            <a:avLst>
              <a:gd name="adj1" fmla="val -61303"/>
              <a:gd name="adj2" fmla="val -48986"/>
            </a:avLst>
          </a:prstGeom>
          <a:noFill/>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sz="1600" dirty="0">
                <a:solidFill>
                  <a:schemeClr val="tx1"/>
                </a:solidFill>
              </a:rPr>
              <a:t>The overall positive impact was restricted by the vehicle sector remaining muted and weak growth in merchandise imports combined with resilient, yet slowing, domestic demand.</a:t>
            </a:r>
          </a:p>
        </p:txBody>
      </p:sp>
    </p:spTree>
    <p:extLst>
      <p:ext uri="{BB962C8B-B14F-4D97-AF65-F5344CB8AC3E}">
        <p14:creationId xmlns:p14="http://schemas.microsoft.com/office/powerpoint/2010/main" val="40714335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48</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48</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48</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48</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TextBox 27"/>
          <p:cNvSpPr txBox="1"/>
          <p:nvPr/>
        </p:nvSpPr>
        <p:spPr>
          <a:xfrm>
            <a:off x="42248" y="800466"/>
            <a:ext cx="7856082" cy="369332"/>
          </a:xfrm>
          <a:prstGeom prst="rect">
            <a:avLst/>
          </a:prstGeom>
          <a:noFill/>
        </p:spPr>
        <p:txBody>
          <a:bodyPr wrap="square" rtlCol="0">
            <a:spAutoFit/>
          </a:bodyPr>
          <a:lstStyle/>
          <a:p>
            <a:pPr lvl="0"/>
            <a:r>
              <a:rPr lang="en-ZA" b="1" dirty="0" smtClean="0">
                <a:latin typeface="+mj-lt"/>
              </a:rPr>
              <a:t>Outlook for Imports - Macroeconomic Projections (2013 – 2019)</a:t>
            </a:r>
            <a:endParaRPr lang="en-ZA" b="1" dirty="0">
              <a:latin typeface="+mj-lt"/>
            </a:endParaRPr>
          </a:p>
        </p:txBody>
      </p:sp>
      <p:sp>
        <p:nvSpPr>
          <p:cNvPr id="16" name="Rectangle 15"/>
          <p:cNvSpPr/>
          <p:nvPr/>
        </p:nvSpPr>
        <p:spPr>
          <a:xfrm>
            <a:off x="63087" y="4771812"/>
            <a:ext cx="3938608" cy="1200329"/>
          </a:xfrm>
          <a:prstGeom prst="rect">
            <a:avLst/>
          </a:prstGeom>
          <a:ln w="38100">
            <a:solidFill>
              <a:schemeClr val="tx1">
                <a:lumMod val="50000"/>
                <a:lumOff val="50000"/>
              </a:schemeClr>
            </a:solidFill>
          </a:ln>
        </p:spPr>
        <p:txBody>
          <a:bodyPr wrap="square">
            <a:spAutoFit/>
          </a:bodyPr>
          <a:lstStyle/>
          <a:p>
            <a:r>
              <a:rPr lang="en-ZA" dirty="0" smtClean="0"/>
              <a:t>Over </a:t>
            </a:r>
            <a:r>
              <a:rPr lang="en-ZA" dirty="0"/>
              <a:t>the medium term, improved domestic </a:t>
            </a:r>
            <a:r>
              <a:rPr lang="en-ZA" dirty="0" smtClean="0"/>
              <a:t>demand should </a:t>
            </a:r>
            <a:r>
              <a:rPr lang="en-ZA" dirty="0"/>
              <a:t>support import growth, but</a:t>
            </a:r>
            <a:r>
              <a:rPr lang="en-ZA" b="1" dirty="0"/>
              <a:t> </a:t>
            </a:r>
            <a:r>
              <a:rPr lang="en-ZA" dirty="0"/>
              <a:t>the weaker currency will limit </a:t>
            </a:r>
            <a:r>
              <a:rPr lang="en-ZA" dirty="0" smtClean="0"/>
              <a:t>the expansion </a:t>
            </a:r>
            <a:r>
              <a:rPr lang="en-ZA" dirty="0"/>
              <a:t>of volumes. </a:t>
            </a:r>
          </a:p>
        </p:txBody>
      </p:sp>
      <p:graphicFrame>
        <p:nvGraphicFramePr>
          <p:cNvPr id="4" name="Object 3"/>
          <p:cNvGraphicFramePr>
            <a:graphicFrameLocks noChangeAspect="1"/>
          </p:cNvGraphicFramePr>
          <p:nvPr>
            <p:extLst/>
          </p:nvPr>
        </p:nvGraphicFramePr>
        <p:xfrm>
          <a:off x="64177" y="1106601"/>
          <a:ext cx="7098352" cy="3646082"/>
        </p:xfrm>
        <a:graphic>
          <a:graphicData uri="http://schemas.openxmlformats.org/presentationml/2006/ole">
            <mc:AlternateContent xmlns:mc="http://schemas.openxmlformats.org/markup-compatibility/2006">
              <mc:Choice xmlns:v="urn:schemas-microsoft-com:vml" Requires="v">
                <p:oleObj spid="_x0000_s3118" name="Worksheet" r:id="rId5" imgW="5581757" imgH="2866957" progId="Excel.Sheet.8">
                  <p:embed/>
                </p:oleObj>
              </mc:Choice>
              <mc:Fallback>
                <p:oleObj name="Worksheet" r:id="rId5" imgW="5581757" imgH="2866957" progId="Excel.Sheet.8">
                  <p:embed/>
                  <p:pic>
                    <p:nvPicPr>
                      <p:cNvPr id="4" name="Object 3"/>
                      <p:cNvPicPr/>
                      <p:nvPr/>
                    </p:nvPicPr>
                    <p:blipFill>
                      <a:blip r:embed="rId6"/>
                      <a:stretch>
                        <a:fillRect/>
                      </a:stretch>
                    </p:blipFill>
                    <p:spPr>
                      <a:xfrm>
                        <a:off x="64177" y="1106601"/>
                        <a:ext cx="7098352" cy="3646082"/>
                      </a:xfrm>
                      <a:prstGeom prst="rect">
                        <a:avLst/>
                      </a:prstGeom>
                    </p:spPr>
                  </p:pic>
                </p:oleObj>
              </mc:Fallback>
            </mc:AlternateContent>
          </a:graphicData>
        </a:graphic>
      </p:graphicFrame>
      <p:sp>
        <p:nvSpPr>
          <p:cNvPr id="3" name="Rectangle 2"/>
          <p:cNvSpPr/>
          <p:nvPr/>
        </p:nvSpPr>
        <p:spPr>
          <a:xfrm>
            <a:off x="0" y="17831"/>
            <a:ext cx="9144000" cy="707886"/>
          </a:xfrm>
          <a:prstGeom prst="rect">
            <a:avLst/>
          </a:prstGeom>
        </p:spPr>
        <p:txBody>
          <a:bodyPr wrap="square">
            <a:spAutoFit/>
          </a:bodyPr>
          <a:lstStyle/>
          <a:p>
            <a:r>
              <a:rPr lang="en-ZA" sz="2000" b="1" dirty="0">
                <a:solidFill>
                  <a:schemeClr val="tx2"/>
                </a:solidFill>
              </a:rPr>
              <a:t>Soft domestic demand was reflected in the decreased volume of imports, which fell by 3.1 per cent in the </a:t>
            </a:r>
            <a:r>
              <a:rPr lang="en-ZA" sz="2000" b="1" dirty="0" smtClean="0">
                <a:solidFill>
                  <a:schemeClr val="tx2"/>
                </a:solidFill>
              </a:rPr>
              <a:t>1st </a:t>
            </a:r>
            <a:r>
              <a:rPr lang="en-ZA" sz="2000" b="1" dirty="0">
                <a:solidFill>
                  <a:schemeClr val="tx2"/>
                </a:solidFill>
              </a:rPr>
              <a:t>half of the year compared with the same period in </a:t>
            </a:r>
            <a:r>
              <a:rPr lang="en-ZA" sz="2000" b="1" dirty="0" smtClean="0">
                <a:solidFill>
                  <a:schemeClr val="tx2"/>
                </a:solidFill>
              </a:rPr>
              <a:t>2015. </a:t>
            </a:r>
            <a:endParaRPr lang="en-ZA" sz="2000" b="1" dirty="0">
              <a:solidFill>
                <a:schemeClr val="tx2"/>
              </a:solidFill>
            </a:endParaRPr>
          </a:p>
        </p:txBody>
      </p:sp>
      <p:sp>
        <p:nvSpPr>
          <p:cNvPr id="17" name="Rectangle 16"/>
          <p:cNvSpPr/>
          <p:nvPr/>
        </p:nvSpPr>
        <p:spPr>
          <a:xfrm>
            <a:off x="7279623" y="1693532"/>
            <a:ext cx="1768747" cy="2554545"/>
          </a:xfrm>
          <a:prstGeom prst="rect">
            <a:avLst/>
          </a:prstGeom>
          <a:ln w="38100">
            <a:solidFill>
              <a:schemeClr val="tx2"/>
            </a:solidFill>
          </a:ln>
        </p:spPr>
        <p:txBody>
          <a:bodyPr wrap="square">
            <a:spAutoFit/>
          </a:bodyPr>
          <a:lstStyle/>
          <a:p>
            <a:r>
              <a:rPr lang="en-ZA" sz="1600" dirty="0" smtClean="0"/>
              <a:t>Notable </a:t>
            </a:r>
            <a:r>
              <a:rPr lang="en-ZA" sz="1600" dirty="0"/>
              <a:t>exceptions included vegetable products, </a:t>
            </a:r>
            <a:r>
              <a:rPr lang="en-ZA" sz="1600" dirty="0" smtClean="0"/>
              <a:t>oils and </a:t>
            </a:r>
            <a:r>
              <a:rPr lang="en-ZA" sz="1600" dirty="0"/>
              <a:t>fats, where increases of between </a:t>
            </a:r>
            <a:r>
              <a:rPr lang="en-ZA" sz="1600" dirty="0" smtClean="0"/>
              <a:t>43% </a:t>
            </a:r>
            <a:r>
              <a:rPr lang="en-ZA" sz="1600" dirty="0"/>
              <a:t>and </a:t>
            </a:r>
            <a:r>
              <a:rPr lang="en-ZA" sz="1600" dirty="0" smtClean="0"/>
              <a:t>60% reflected the effects </a:t>
            </a:r>
            <a:r>
              <a:rPr lang="en-ZA" sz="1600" dirty="0"/>
              <a:t>of the drought. </a:t>
            </a:r>
          </a:p>
        </p:txBody>
      </p:sp>
      <p:sp>
        <p:nvSpPr>
          <p:cNvPr id="19" name="TextBox 18"/>
          <p:cNvSpPr txBox="1"/>
          <p:nvPr/>
        </p:nvSpPr>
        <p:spPr>
          <a:xfrm>
            <a:off x="6748290" y="4748296"/>
            <a:ext cx="2300080" cy="1200329"/>
          </a:xfrm>
          <a:prstGeom prst="rect">
            <a:avLst/>
          </a:prstGeom>
          <a:noFill/>
          <a:ln w="38100">
            <a:solidFill>
              <a:schemeClr val="tx1">
                <a:lumMod val="50000"/>
                <a:lumOff val="50000"/>
              </a:schemeClr>
            </a:solidFill>
          </a:ln>
        </p:spPr>
        <p:txBody>
          <a:bodyPr wrap="square" rtlCol="0">
            <a:spAutoFit/>
          </a:bodyPr>
          <a:lstStyle/>
          <a:p>
            <a:r>
              <a:rPr lang="en-ZA" dirty="0"/>
              <a:t>Imports are expected to contract in the current year and grow by </a:t>
            </a:r>
            <a:r>
              <a:rPr lang="en-ZA" dirty="0" smtClean="0"/>
              <a:t>2.7% </a:t>
            </a:r>
            <a:r>
              <a:rPr lang="en-ZA" dirty="0"/>
              <a:t>in </a:t>
            </a:r>
            <a:r>
              <a:rPr lang="en-ZA" dirty="0" smtClean="0"/>
              <a:t>2017.</a:t>
            </a:r>
            <a:endParaRPr lang="en-ZA" dirty="0"/>
          </a:p>
        </p:txBody>
      </p:sp>
      <p:pic>
        <p:nvPicPr>
          <p:cNvPr id="22" name="Picture 2" descr="Image result for exchange rate icon"/>
          <p:cNvPicPr>
            <a:picLocks noChangeAspect="1" noChangeArrowheads="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21406" y="4590447"/>
            <a:ext cx="1743580" cy="1362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8001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49</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0" y="-9912"/>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49</a:t>
            </a:fld>
            <a:endParaRPr lang="en-ZA" dirty="0"/>
          </a:p>
        </p:txBody>
      </p:sp>
      <p:sp>
        <p:nvSpPr>
          <p:cNvPr id="15" name="TextBox 14"/>
          <p:cNvSpPr txBox="1">
            <a:spLocks noChangeArrowheads="1"/>
          </p:cNvSpPr>
          <p:nvPr/>
        </p:nvSpPr>
        <p:spPr bwMode="auto">
          <a:xfrm>
            <a:off x="611560" y="2629703"/>
            <a:ext cx="7920880" cy="769441"/>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smtClean="0">
                <a:solidFill>
                  <a:schemeClr val="bg1"/>
                </a:solidFill>
                <a:latin typeface="Calibri" pitchFamily="34" charset="0"/>
              </a:rPr>
              <a:t>African Tax Statistics</a:t>
            </a:r>
          </a:p>
        </p:txBody>
      </p:sp>
    </p:spTree>
    <p:extLst>
      <p:ext uri="{BB962C8B-B14F-4D97-AF65-F5344CB8AC3E}">
        <p14:creationId xmlns:p14="http://schemas.microsoft.com/office/powerpoint/2010/main" val="1501528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Title 1"/>
          <p:cNvSpPr txBox="1">
            <a:spLocks/>
          </p:cNvSpPr>
          <p:nvPr/>
        </p:nvSpPr>
        <p:spPr>
          <a:xfrm>
            <a:off x="667544" y="188640"/>
            <a:ext cx="7772400" cy="460375"/>
          </a:xfrm>
          <a:prstGeom prst="rect">
            <a:avLst/>
          </a:prstGeom>
          <a:effectLst>
            <a:outerShdw blurRad="50800" dist="38100" dir="5400000" algn="t" rotWithShape="0">
              <a:prstClr val="black">
                <a:alpha val="40000"/>
              </a:prstClr>
            </a:outerShdw>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2400" b="1" dirty="0">
              <a:solidFill>
                <a:schemeClr val="tx2">
                  <a:lumMod val="50000"/>
                </a:schemeClr>
              </a:solidFill>
            </a:endParaRPr>
          </a:p>
        </p:txBody>
      </p:sp>
      <p:cxnSp>
        <p:nvCxnSpPr>
          <p:cNvPr id="9" name="Straight Connector 8"/>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1" name="Picture 10"/>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2" name="Slide Number Placeholder 1"/>
          <p:cNvSpPr>
            <a:spLocks noGrp="1"/>
          </p:cNvSpPr>
          <p:nvPr>
            <p:ph type="sldNum" sz="quarter" idx="12"/>
          </p:nvPr>
        </p:nvSpPr>
        <p:spPr>
          <a:xfrm>
            <a:off x="3486944" y="6324098"/>
            <a:ext cx="2133600" cy="365125"/>
          </a:xfrm>
        </p:spPr>
        <p:txBody>
          <a:bodyPr/>
          <a:lstStyle/>
          <a:p>
            <a:pPr algn="ctr"/>
            <a:fld id="{8E0CD886-9A14-4999-B9F4-8C89F26C82C0}" type="slidenum">
              <a:rPr lang="en-ZA" smtClean="0"/>
              <a:pPr algn="ctr"/>
              <a:t>5</a:t>
            </a:fld>
            <a:endParaRPr lang="en-ZA" dirty="0"/>
          </a:p>
        </p:txBody>
      </p:sp>
      <p:sp>
        <p:nvSpPr>
          <p:cNvPr id="14" name="TextBox 13"/>
          <p:cNvSpPr txBox="1"/>
          <p:nvPr/>
        </p:nvSpPr>
        <p:spPr>
          <a:xfrm>
            <a:off x="-18256" y="46761"/>
            <a:ext cx="9144000" cy="584775"/>
          </a:xfrm>
          <a:prstGeom prst="rect">
            <a:avLst/>
          </a:prstGeom>
          <a:noFill/>
        </p:spPr>
        <p:txBody>
          <a:bodyPr wrap="square" rtlCol="0">
            <a:spAutoFit/>
          </a:bodyPr>
          <a:lstStyle/>
          <a:p>
            <a:pPr algn="ctr"/>
            <a:r>
              <a:rPr lang="en-ZA" sz="3200" b="1" dirty="0" smtClean="0">
                <a:solidFill>
                  <a:srgbClr val="002060"/>
                </a:solidFill>
              </a:rPr>
              <a:t>Contents of Tax Statistics 2016 (continue)</a:t>
            </a:r>
            <a:endParaRPr lang="en-ZA" sz="3200" b="1" dirty="0">
              <a:solidFill>
                <a:srgbClr val="002060"/>
              </a:solidFill>
            </a:endParaRPr>
          </a:p>
        </p:txBody>
      </p:sp>
      <p:pic>
        <p:nvPicPr>
          <p:cNvPr id="7" name="Picture 6"/>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7632" y="1435652"/>
            <a:ext cx="2123336" cy="2123336"/>
          </a:xfrm>
          <a:prstGeom prst="rect">
            <a:avLst/>
          </a:prstGeom>
        </p:spPr>
      </p:pic>
      <p:sp>
        <p:nvSpPr>
          <p:cNvPr id="15" name="TextBox 14"/>
          <p:cNvSpPr txBox="1"/>
          <p:nvPr/>
        </p:nvSpPr>
        <p:spPr>
          <a:xfrm>
            <a:off x="259004" y="965243"/>
            <a:ext cx="4083928" cy="400110"/>
          </a:xfrm>
          <a:prstGeom prst="rect">
            <a:avLst/>
          </a:prstGeom>
          <a:noFill/>
        </p:spPr>
        <p:txBody>
          <a:bodyPr wrap="square" rtlCol="0">
            <a:spAutoFit/>
          </a:bodyPr>
          <a:lstStyle/>
          <a:p>
            <a:r>
              <a:rPr lang="en-GB" sz="2000" b="1" dirty="0"/>
              <a:t>The publication is set out as follows:</a:t>
            </a:r>
            <a:endParaRPr lang="en-ZA" sz="2000" b="1" dirty="0"/>
          </a:p>
        </p:txBody>
      </p:sp>
      <p:pic>
        <p:nvPicPr>
          <p:cNvPr id="16" name="Picture 15"/>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3770" y="3780754"/>
            <a:ext cx="2087198" cy="2087198"/>
          </a:xfrm>
          <a:prstGeom prst="rect">
            <a:avLst/>
          </a:prstGeom>
        </p:spPr>
      </p:pic>
      <p:sp>
        <p:nvSpPr>
          <p:cNvPr id="17" name="TextBox 16"/>
          <p:cNvSpPr txBox="1"/>
          <p:nvPr/>
        </p:nvSpPr>
        <p:spPr>
          <a:xfrm>
            <a:off x="596214" y="1657418"/>
            <a:ext cx="1466127" cy="1631216"/>
          </a:xfrm>
          <a:prstGeom prst="rect">
            <a:avLst/>
          </a:prstGeom>
          <a:noFill/>
        </p:spPr>
        <p:txBody>
          <a:bodyPr wrap="square" rtlCol="0">
            <a:spAutoFit/>
          </a:bodyPr>
          <a:lstStyle/>
          <a:p>
            <a:r>
              <a:rPr lang="en-GB" sz="2000" b="1" dirty="0">
                <a:solidFill>
                  <a:srgbClr val="002060"/>
                </a:solidFill>
              </a:rPr>
              <a:t>Chapter 5: Import VAT and Customs duties</a:t>
            </a:r>
            <a:endParaRPr lang="en-ZA" sz="2000" b="1" dirty="0">
              <a:solidFill>
                <a:srgbClr val="002060"/>
              </a:solidFill>
            </a:endParaRPr>
          </a:p>
        </p:txBody>
      </p:sp>
      <p:sp>
        <p:nvSpPr>
          <p:cNvPr id="18" name="TextBox 17"/>
          <p:cNvSpPr txBox="1"/>
          <p:nvPr/>
        </p:nvSpPr>
        <p:spPr>
          <a:xfrm>
            <a:off x="2509036" y="1836222"/>
            <a:ext cx="6223016" cy="1200329"/>
          </a:xfrm>
          <a:prstGeom prst="rect">
            <a:avLst/>
          </a:prstGeom>
          <a:noFill/>
        </p:spPr>
        <p:txBody>
          <a:bodyPr wrap="square" rtlCol="0">
            <a:spAutoFit/>
          </a:bodyPr>
          <a:lstStyle/>
          <a:p>
            <a:pPr lvl="0"/>
            <a:r>
              <a:rPr lang="en-GB" dirty="0" smtClean="0"/>
              <a:t>Provides information </a:t>
            </a:r>
            <a:r>
              <a:rPr lang="en-GB" dirty="0"/>
              <a:t>about the customs value of imported goods by product type, according to the Harmonised System (HS) at chapter level, as well as Import VAT, Customs duty and </a:t>
            </a:r>
            <a:r>
              <a:rPr lang="en-GB" i="1" dirty="0"/>
              <a:t>Ad valorem</a:t>
            </a:r>
            <a:r>
              <a:rPr lang="en-GB" dirty="0"/>
              <a:t> excise duty revenues on imported goods.</a:t>
            </a:r>
            <a:endParaRPr lang="en-ZA" dirty="0"/>
          </a:p>
        </p:txBody>
      </p:sp>
      <p:sp>
        <p:nvSpPr>
          <p:cNvPr id="19" name="TextBox 18"/>
          <p:cNvSpPr txBox="1"/>
          <p:nvPr/>
        </p:nvSpPr>
        <p:spPr>
          <a:xfrm>
            <a:off x="596214" y="4199084"/>
            <a:ext cx="1440160" cy="1323439"/>
          </a:xfrm>
          <a:prstGeom prst="rect">
            <a:avLst/>
          </a:prstGeom>
          <a:noFill/>
        </p:spPr>
        <p:txBody>
          <a:bodyPr wrap="square" rtlCol="0">
            <a:spAutoFit/>
          </a:bodyPr>
          <a:lstStyle/>
          <a:p>
            <a:r>
              <a:rPr lang="en-GB" sz="2000" b="1" dirty="0">
                <a:solidFill>
                  <a:srgbClr val="002060"/>
                </a:solidFill>
              </a:rPr>
              <a:t>Chapter 6: Other Taxes and Collections</a:t>
            </a:r>
            <a:endParaRPr lang="en-ZA" sz="2000" b="1" dirty="0">
              <a:solidFill>
                <a:srgbClr val="002060"/>
              </a:solidFill>
            </a:endParaRPr>
          </a:p>
        </p:txBody>
      </p:sp>
      <p:sp>
        <p:nvSpPr>
          <p:cNvPr id="20" name="TextBox 19"/>
          <p:cNvSpPr txBox="1"/>
          <p:nvPr/>
        </p:nvSpPr>
        <p:spPr>
          <a:xfrm>
            <a:off x="2509036" y="4059156"/>
            <a:ext cx="6223016" cy="1200329"/>
          </a:xfrm>
          <a:prstGeom prst="rect">
            <a:avLst/>
          </a:prstGeom>
          <a:noFill/>
        </p:spPr>
        <p:txBody>
          <a:bodyPr wrap="square" rtlCol="0">
            <a:spAutoFit/>
          </a:bodyPr>
          <a:lstStyle/>
          <a:p>
            <a:pPr lvl="0"/>
            <a:r>
              <a:rPr lang="en-GB" dirty="0" smtClean="0"/>
              <a:t>Provides </a:t>
            </a:r>
            <a:r>
              <a:rPr lang="en-GB" dirty="0"/>
              <a:t>information about taxes such as Capital Gains Tax (CGT), Transfer Duty, Mineral and Petroleum Resources Royalty (MPRR), Southern African Customs Union (SACU) payments and Diesel refunds.</a:t>
            </a:r>
            <a:endParaRPr lang="en-GB" dirty="0">
              <a:solidFill>
                <a:schemeClr val="tx2">
                  <a:lumMod val="50000"/>
                </a:schemeClr>
              </a:solidFill>
            </a:endParaRPr>
          </a:p>
        </p:txBody>
      </p:sp>
    </p:spTree>
    <p:extLst>
      <p:ext uri="{BB962C8B-B14F-4D97-AF65-F5344CB8AC3E}">
        <p14:creationId xmlns:p14="http://schemas.microsoft.com/office/powerpoint/2010/main" val="7908174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50</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50</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50</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50</a:t>
            </a:fld>
            <a:endParaRPr lang="en-ZA" dirty="0"/>
          </a:p>
        </p:txBody>
      </p:sp>
      <p:sp>
        <p:nvSpPr>
          <p:cNvPr id="29" name="TextBox 28"/>
          <p:cNvSpPr txBox="1"/>
          <p:nvPr/>
        </p:nvSpPr>
        <p:spPr>
          <a:xfrm>
            <a:off x="120668" y="-175"/>
            <a:ext cx="8915102" cy="1107996"/>
          </a:xfrm>
          <a:prstGeom prst="rect">
            <a:avLst/>
          </a:prstGeom>
          <a:noFill/>
        </p:spPr>
        <p:txBody>
          <a:bodyPr wrap="square" rtlCol="0">
            <a:spAutoFit/>
          </a:bodyPr>
          <a:lstStyle/>
          <a:p>
            <a:pPr algn="ctr"/>
            <a:r>
              <a:rPr lang="en-ZA" sz="2200" b="1" dirty="0">
                <a:solidFill>
                  <a:srgbClr val="002060"/>
                </a:solidFill>
                <a:latin typeface="+mj-lt"/>
              </a:rPr>
              <a:t>S</a:t>
            </a:r>
            <a:r>
              <a:rPr lang="en-ZA" sz="2200" b="1" dirty="0" smtClean="0">
                <a:solidFill>
                  <a:srgbClr val="002060"/>
                </a:solidFill>
                <a:latin typeface="+mj-lt"/>
              </a:rPr>
              <a:t>hare </a:t>
            </a:r>
            <a:r>
              <a:rPr lang="en-ZA" sz="2200" b="1" dirty="0">
                <a:solidFill>
                  <a:srgbClr val="002060"/>
                </a:solidFill>
                <a:latin typeface="+mj-lt"/>
              </a:rPr>
              <a:t>the view that the world should become more tax transparent </a:t>
            </a:r>
            <a:r>
              <a:rPr lang="en-ZA" sz="2200" b="1" dirty="0" smtClean="0">
                <a:solidFill>
                  <a:srgbClr val="002060"/>
                </a:solidFill>
                <a:latin typeface="+mj-lt"/>
              </a:rPr>
              <a:t>and collaborate to </a:t>
            </a:r>
            <a:r>
              <a:rPr lang="en-ZA" sz="2200" b="1" dirty="0">
                <a:solidFill>
                  <a:srgbClr val="002060"/>
                </a:solidFill>
                <a:latin typeface="+mj-lt"/>
              </a:rPr>
              <a:t>help to bring us together for a common good. </a:t>
            </a:r>
          </a:p>
          <a:p>
            <a:pPr lvl="0" algn="ctr"/>
            <a:endParaRPr lang="en-ZA" sz="2200" b="1" dirty="0">
              <a:solidFill>
                <a:srgbClr val="002060"/>
              </a:solidFill>
              <a:latin typeface="+mj-lt"/>
            </a:endParaRPr>
          </a:p>
        </p:txBody>
      </p:sp>
      <p:sp>
        <p:nvSpPr>
          <p:cNvPr id="23" name="Rectangle 22"/>
          <p:cNvSpPr/>
          <p:nvPr/>
        </p:nvSpPr>
        <p:spPr>
          <a:xfrm>
            <a:off x="827584" y="764704"/>
            <a:ext cx="8237187" cy="1813317"/>
          </a:xfrm>
          <a:prstGeom prst="rect">
            <a:avLst/>
          </a:prstGeom>
        </p:spPr>
        <p:txBody>
          <a:bodyPr wrap="square">
            <a:spAutoFit/>
          </a:bodyPr>
          <a:lstStyle/>
          <a:p>
            <a:pPr lvl="0" algn="just">
              <a:lnSpc>
                <a:spcPct val="115000"/>
              </a:lnSpc>
              <a:spcAft>
                <a:spcPts val="1000"/>
              </a:spcAft>
            </a:pPr>
            <a:r>
              <a:rPr lang="en-US" dirty="0" smtClean="0">
                <a:latin typeface="Calibri" panose="020F0502020204030204" pitchFamily="34" charset="0"/>
                <a:ea typeface="Cambria" panose="02040503050406030204" pitchFamily="18" charset="0"/>
                <a:cs typeface="Times New Roman" panose="02020603050405020304" pitchFamily="18" charset="0"/>
              </a:rPr>
              <a:t>The Tax Statistics publication drives fiscal transparency and contributes to a tax body of knowledge. Two publications that achieve the same are the ‘Revenue Statistics in Africa’ and the ‘African Tax Outlook’. Furthermore, these publications provide</a:t>
            </a:r>
            <a:r>
              <a:rPr lang="en-ZA" dirty="0" smtClean="0">
                <a:latin typeface="Calibri" panose="020F0502020204030204" pitchFamily="34" charset="0"/>
                <a:ea typeface="Cambria" panose="02040503050406030204" pitchFamily="18" charset="0"/>
                <a:cs typeface="Times New Roman" panose="02020603050405020304" pitchFamily="18" charset="0"/>
              </a:rPr>
              <a:t> </a:t>
            </a:r>
            <a:r>
              <a:rPr lang="en-ZA" dirty="0">
                <a:latin typeface="Calibri" panose="020F0502020204030204" pitchFamily="34" charset="0"/>
                <a:ea typeface="Cambria" panose="02040503050406030204" pitchFamily="18" charset="0"/>
                <a:cs typeface="Times New Roman" panose="02020603050405020304" pitchFamily="18" charset="0"/>
              </a:rPr>
              <a:t>a harmonised platform makes it easy to evaluate tax levels and </a:t>
            </a:r>
            <a:r>
              <a:rPr lang="en-ZA" dirty="0" smtClean="0">
                <a:latin typeface="Calibri" panose="020F0502020204030204" pitchFamily="34" charset="0"/>
                <a:ea typeface="Cambria" panose="02040503050406030204" pitchFamily="18" charset="0"/>
                <a:cs typeface="Times New Roman" panose="02020603050405020304" pitchFamily="18" charset="0"/>
              </a:rPr>
              <a:t>structures.</a:t>
            </a:r>
            <a:endParaRPr lang="en-ZA" dirty="0">
              <a:latin typeface="Calibri" panose="020F0502020204030204" pitchFamily="34" charset="0"/>
              <a:ea typeface="Cambria" panose="02040503050406030204" pitchFamily="18" charset="0"/>
              <a:cs typeface="Times New Roman" panose="02020603050405020304" pitchFamily="18" charset="0"/>
            </a:endParaRPr>
          </a:p>
          <a:p>
            <a:pPr lvl="0" algn="just">
              <a:lnSpc>
                <a:spcPct val="115000"/>
              </a:lnSpc>
              <a:spcAft>
                <a:spcPts val="1000"/>
              </a:spcAft>
            </a:pPr>
            <a:r>
              <a:rPr lang="en-US" dirty="0" smtClean="0">
                <a:latin typeface="Calibri" panose="020F0502020204030204" pitchFamily="34" charset="0"/>
                <a:ea typeface="Cambria" panose="02040503050406030204" pitchFamily="18" charset="0"/>
                <a:cs typeface="Times New Roman" panose="02020603050405020304" pitchFamily="18" charset="0"/>
              </a:rPr>
              <a:t> </a:t>
            </a:r>
            <a:endParaRPr lang="en-ZA" dirty="0">
              <a:latin typeface="Cambria" panose="02040503050406030204" pitchFamily="18" charset="0"/>
              <a:ea typeface="Cambria" panose="02040503050406030204" pitchFamily="18" charset="0"/>
              <a:cs typeface="Times New Roman" panose="02020603050405020304" pitchFamily="18" charset="0"/>
            </a:endParaRPr>
          </a:p>
        </p:txBody>
      </p:sp>
      <p:pic>
        <p:nvPicPr>
          <p:cNvPr id="24" name="Picture 23"/>
          <p:cNvPicPr>
            <a:picLocks noChangeAspect="1"/>
          </p:cNvPicPr>
          <p:nvPr/>
        </p:nvPicPr>
        <p:blipFill rotWithShape="1">
          <a:blip r:embed="rId5"/>
          <a:srcRect l="33042" t="10774" r="31294" b="5830"/>
          <a:stretch/>
        </p:blipFill>
        <p:spPr>
          <a:xfrm>
            <a:off x="68795" y="2589366"/>
            <a:ext cx="2470395" cy="3373512"/>
          </a:xfrm>
          <a:prstGeom prst="rect">
            <a:avLst/>
          </a:prstGeom>
          <a:ln w="28575">
            <a:solidFill>
              <a:schemeClr val="tx2"/>
            </a:solidFill>
          </a:ln>
        </p:spPr>
      </p:pic>
      <p:pic>
        <p:nvPicPr>
          <p:cNvPr id="25" name="Picture 24"/>
          <p:cNvPicPr>
            <a:picLocks noChangeAspect="1"/>
          </p:cNvPicPr>
          <p:nvPr/>
        </p:nvPicPr>
        <p:blipFill rotWithShape="1">
          <a:blip r:embed="rId6"/>
          <a:srcRect l="34196" t="10401" r="32553" b="5270"/>
          <a:stretch/>
        </p:blipFill>
        <p:spPr>
          <a:xfrm>
            <a:off x="6597079" y="2624076"/>
            <a:ext cx="2450874" cy="3354156"/>
          </a:xfrm>
          <a:prstGeom prst="rect">
            <a:avLst/>
          </a:prstGeom>
          <a:ln w="28575">
            <a:solidFill>
              <a:schemeClr val="tx2"/>
            </a:solidFill>
          </a:ln>
        </p:spPr>
      </p:pic>
      <p:cxnSp>
        <p:nvCxnSpPr>
          <p:cNvPr id="26" name="Straight Connector 25"/>
          <p:cNvCxnSpPr/>
          <p:nvPr/>
        </p:nvCxnSpPr>
        <p:spPr>
          <a:xfrm rot="5400000">
            <a:off x="2805613" y="4113256"/>
            <a:ext cx="3672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8795" y="2220064"/>
            <a:ext cx="2495432" cy="320154"/>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t>Revenue Statistics in Africa</a:t>
            </a:r>
            <a:endParaRPr lang="en-ZA" sz="1600" dirty="0"/>
          </a:p>
        </p:txBody>
      </p:sp>
      <p:sp>
        <p:nvSpPr>
          <p:cNvPr id="27" name="Rounded Rectangle 26"/>
          <p:cNvSpPr/>
          <p:nvPr/>
        </p:nvSpPr>
        <p:spPr>
          <a:xfrm>
            <a:off x="6709347" y="2243442"/>
            <a:ext cx="2267744" cy="28803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t>African Tax Outlook</a:t>
            </a:r>
            <a:endParaRPr lang="en-ZA" sz="1600" dirty="0"/>
          </a:p>
        </p:txBody>
      </p:sp>
      <p:sp>
        <p:nvSpPr>
          <p:cNvPr id="15" name="Rectangle 14"/>
          <p:cNvSpPr/>
          <p:nvPr/>
        </p:nvSpPr>
        <p:spPr>
          <a:xfrm>
            <a:off x="2564227" y="2458885"/>
            <a:ext cx="2024995" cy="2246769"/>
          </a:xfrm>
          <a:prstGeom prst="rect">
            <a:avLst/>
          </a:prstGeom>
        </p:spPr>
        <p:txBody>
          <a:bodyPr wrap="square">
            <a:spAutoFit/>
          </a:bodyPr>
          <a:lstStyle/>
          <a:p>
            <a:r>
              <a:rPr lang="en-ZA" sz="1400" dirty="0" smtClean="0"/>
              <a:t>8 participating African countries:</a:t>
            </a:r>
          </a:p>
          <a:p>
            <a:pPr marL="285750" indent="-285750">
              <a:buFont typeface="Arial" panose="020B0604020202020204" pitchFamily="34" charset="0"/>
              <a:buChar char="•"/>
            </a:pPr>
            <a:r>
              <a:rPr lang="en-ZA" sz="1400" dirty="0" smtClean="0"/>
              <a:t>Cameroon</a:t>
            </a:r>
          </a:p>
          <a:p>
            <a:pPr marL="285750" indent="-285750">
              <a:buFont typeface="Arial" panose="020B0604020202020204" pitchFamily="34" charset="0"/>
              <a:buChar char="•"/>
            </a:pPr>
            <a:r>
              <a:rPr lang="en-ZA" sz="1400" dirty="0" smtClean="0"/>
              <a:t>Cote </a:t>
            </a:r>
            <a:r>
              <a:rPr lang="en-ZA" sz="1400" dirty="0" err="1" smtClean="0"/>
              <a:t>d’ivoire</a:t>
            </a:r>
            <a:endParaRPr lang="en-ZA" sz="1400" dirty="0" smtClean="0"/>
          </a:p>
          <a:p>
            <a:pPr marL="285750" indent="-285750">
              <a:buFont typeface="Arial" panose="020B0604020202020204" pitchFamily="34" charset="0"/>
              <a:buChar char="•"/>
            </a:pPr>
            <a:r>
              <a:rPr lang="en-ZA" sz="1400" dirty="0" smtClean="0"/>
              <a:t>Mauritius</a:t>
            </a:r>
          </a:p>
          <a:p>
            <a:pPr marL="285750" indent="-285750">
              <a:buFont typeface="Arial" panose="020B0604020202020204" pitchFamily="34" charset="0"/>
              <a:buChar char="•"/>
            </a:pPr>
            <a:r>
              <a:rPr lang="en-ZA" sz="1400" dirty="0" smtClean="0"/>
              <a:t>Morocco</a:t>
            </a:r>
          </a:p>
          <a:p>
            <a:pPr marL="285750" indent="-285750">
              <a:buFont typeface="Arial" panose="020B0604020202020204" pitchFamily="34" charset="0"/>
              <a:buChar char="•"/>
            </a:pPr>
            <a:r>
              <a:rPr lang="en-ZA" sz="1400" dirty="0" smtClean="0"/>
              <a:t>Rwanda</a:t>
            </a:r>
          </a:p>
          <a:p>
            <a:pPr marL="285750" indent="-285750">
              <a:buFont typeface="Arial" panose="020B0604020202020204" pitchFamily="34" charset="0"/>
              <a:buChar char="•"/>
            </a:pPr>
            <a:r>
              <a:rPr lang="en-ZA" sz="1400" dirty="0" smtClean="0"/>
              <a:t>Senegal</a:t>
            </a:r>
          </a:p>
          <a:p>
            <a:pPr marL="285750" indent="-285750">
              <a:buFont typeface="Arial" panose="020B0604020202020204" pitchFamily="34" charset="0"/>
              <a:buChar char="•"/>
            </a:pPr>
            <a:r>
              <a:rPr lang="en-ZA" sz="1400" dirty="0" smtClean="0"/>
              <a:t>South Africa </a:t>
            </a:r>
          </a:p>
          <a:p>
            <a:pPr marL="285750" indent="-285750">
              <a:buFont typeface="Arial" panose="020B0604020202020204" pitchFamily="34" charset="0"/>
              <a:buChar char="•"/>
            </a:pPr>
            <a:r>
              <a:rPr lang="en-ZA" sz="1400" dirty="0" smtClean="0"/>
              <a:t>Tunisia</a:t>
            </a:r>
            <a:endParaRPr lang="en-ZA" sz="1400" dirty="0"/>
          </a:p>
        </p:txBody>
      </p:sp>
      <p:sp>
        <p:nvSpPr>
          <p:cNvPr id="28" name="Rectangle 27"/>
          <p:cNvSpPr/>
          <p:nvPr/>
        </p:nvSpPr>
        <p:spPr>
          <a:xfrm>
            <a:off x="4787487" y="2379607"/>
            <a:ext cx="2024995" cy="4031873"/>
          </a:xfrm>
          <a:prstGeom prst="rect">
            <a:avLst/>
          </a:prstGeom>
        </p:spPr>
        <p:txBody>
          <a:bodyPr wrap="square">
            <a:spAutoFit/>
          </a:bodyPr>
          <a:lstStyle/>
          <a:p>
            <a:r>
              <a:rPr lang="en-ZA" sz="1400" dirty="0" smtClean="0"/>
              <a:t>15 participating African countries:</a:t>
            </a:r>
          </a:p>
          <a:p>
            <a:pPr marL="285750" indent="-285750">
              <a:buFont typeface="Arial" panose="020B0604020202020204" pitchFamily="34" charset="0"/>
              <a:buChar char="•"/>
            </a:pPr>
            <a:r>
              <a:rPr lang="en-ZA" sz="1400" dirty="0" smtClean="0"/>
              <a:t>Burundi</a:t>
            </a:r>
          </a:p>
          <a:p>
            <a:pPr marL="285750" indent="-285750">
              <a:buFont typeface="Arial" panose="020B0604020202020204" pitchFamily="34" charset="0"/>
              <a:buChar char="•"/>
            </a:pPr>
            <a:r>
              <a:rPr lang="en-ZA" sz="1400" dirty="0" smtClean="0"/>
              <a:t>Cameroon</a:t>
            </a:r>
          </a:p>
          <a:p>
            <a:pPr marL="285750" indent="-285750">
              <a:buFont typeface="Arial" panose="020B0604020202020204" pitchFamily="34" charset="0"/>
              <a:buChar char="•"/>
            </a:pPr>
            <a:r>
              <a:rPr lang="en-ZA" sz="1400" dirty="0" smtClean="0"/>
              <a:t>Gambia</a:t>
            </a:r>
          </a:p>
          <a:p>
            <a:pPr marL="285750" indent="-285750">
              <a:buFont typeface="Arial" panose="020B0604020202020204" pitchFamily="34" charset="0"/>
              <a:buChar char="•"/>
            </a:pPr>
            <a:r>
              <a:rPr lang="en-ZA" sz="1400" dirty="0" smtClean="0"/>
              <a:t>Kenya</a:t>
            </a:r>
          </a:p>
          <a:p>
            <a:pPr marL="285750" indent="-285750">
              <a:buFont typeface="Arial" panose="020B0604020202020204" pitchFamily="34" charset="0"/>
              <a:buChar char="•"/>
            </a:pPr>
            <a:r>
              <a:rPr lang="en-ZA" sz="1400" dirty="0" smtClean="0"/>
              <a:t>Lesotho</a:t>
            </a:r>
          </a:p>
          <a:p>
            <a:pPr marL="285750" indent="-285750">
              <a:buFont typeface="Arial" panose="020B0604020202020204" pitchFamily="34" charset="0"/>
              <a:buChar char="•"/>
            </a:pPr>
            <a:r>
              <a:rPr lang="en-ZA" sz="1400" dirty="0" smtClean="0"/>
              <a:t>Mauritius</a:t>
            </a:r>
          </a:p>
          <a:p>
            <a:pPr marL="285750" indent="-285750">
              <a:buFont typeface="Arial" panose="020B0604020202020204" pitchFamily="34" charset="0"/>
              <a:buChar char="•"/>
            </a:pPr>
            <a:r>
              <a:rPr lang="en-ZA" sz="1400" dirty="0" smtClean="0"/>
              <a:t>Rwanda</a:t>
            </a:r>
          </a:p>
          <a:p>
            <a:pPr marL="285750" indent="-285750">
              <a:buFont typeface="Arial" panose="020B0604020202020204" pitchFamily="34" charset="0"/>
              <a:buChar char="•"/>
            </a:pPr>
            <a:r>
              <a:rPr lang="en-ZA" sz="1400" dirty="0" smtClean="0"/>
              <a:t>Senegal</a:t>
            </a:r>
          </a:p>
          <a:p>
            <a:pPr marL="285750" indent="-285750">
              <a:buFont typeface="Arial" panose="020B0604020202020204" pitchFamily="34" charset="0"/>
              <a:buChar char="•"/>
            </a:pPr>
            <a:r>
              <a:rPr lang="en-ZA" sz="1400" dirty="0" smtClean="0"/>
              <a:t>Seychelles</a:t>
            </a:r>
          </a:p>
          <a:p>
            <a:pPr marL="285750" indent="-285750">
              <a:buFont typeface="Arial" panose="020B0604020202020204" pitchFamily="34" charset="0"/>
              <a:buChar char="•"/>
            </a:pPr>
            <a:r>
              <a:rPr lang="en-ZA" sz="1400" dirty="0" smtClean="0"/>
              <a:t>South Africa</a:t>
            </a:r>
          </a:p>
          <a:p>
            <a:pPr marL="285750" indent="-285750">
              <a:buFont typeface="Arial" panose="020B0604020202020204" pitchFamily="34" charset="0"/>
              <a:buChar char="•"/>
            </a:pPr>
            <a:r>
              <a:rPr lang="en-ZA" sz="1400" dirty="0" smtClean="0"/>
              <a:t>Swaziland</a:t>
            </a:r>
          </a:p>
          <a:p>
            <a:pPr marL="285750" indent="-285750">
              <a:buFont typeface="Arial" panose="020B0604020202020204" pitchFamily="34" charset="0"/>
              <a:buChar char="•"/>
            </a:pPr>
            <a:r>
              <a:rPr lang="en-ZA" sz="1400" dirty="0" smtClean="0"/>
              <a:t>Tanzania</a:t>
            </a:r>
          </a:p>
          <a:p>
            <a:pPr marL="285750" indent="-285750">
              <a:buFont typeface="Arial" panose="020B0604020202020204" pitchFamily="34" charset="0"/>
              <a:buChar char="•"/>
            </a:pPr>
            <a:r>
              <a:rPr lang="en-ZA" sz="1400" dirty="0" smtClean="0"/>
              <a:t>Togo</a:t>
            </a:r>
          </a:p>
          <a:p>
            <a:pPr marL="285750" indent="-285750">
              <a:buFont typeface="Arial" panose="020B0604020202020204" pitchFamily="34" charset="0"/>
              <a:buChar char="•"/>
            </a:pPr>
            <a:r>
              <a:rPr lang="en-ZA" sz="1400" dirty="0" smtClean="0"/>
              <a:t>Uganda  </a:t>
            </a:r>
          </a:p>
          <a:p>
            <a:pPr marL="285750" indent="-285750">
              <a:buFont typeface="Arial" panose="020B0604020202020204" pitchFamily="34" charset="0"/>
              <a:buChar char="•"/>
            </a:pPr>
            <a:r>
              <a:rPr lang="en-ZA" sz="1400" dirty="0" smtClean="0"/>
              <a:t>Zimbabwe</a:t>
            </a:r>
            <a:endParaRPr lang="en-ZA" sz="1400" dirty="0"/>
          </a:p>
          <a:p>
            <a:endParaRPr lang="en-ZA" dirty="0" smtClean="0"/>
          </a:p>
        </p:txBody>
      </p:sp>
      <p:sp>
        <p:nvSpPr>
          <p:cNvPr id="3" name="TextBox 2"/>
          <p:cNvSpPr txBox="1"/>
          <p:nvPr/>
        </p:nvSpPr>
        <p:spPr>
          <a:xfrm>
            <a:off x="120668" y="537024"/>
            <a:ext cx="706916" cy="1631216"/>
          </a:xfrm>
          <a:prstGeom prst="rect">
            <a:avLst/>
          </a:prstGeom>
          <a:noFill/>
        </p:spPr>
        <p:txBody>
          <a:bodyPr wrap="square" rtlCol="0">
            <a:spAutoFit/>
          </a:bodyPr>
          <a:lstStyle/>
          <a:p>
            <a:r>
              <a:rPr lang="en-ZA" sz="10000" b="1" dirty="0" smtClean="0">
                <a:solidFill>
                  <a:srgbClr val="002060"/>
                </a:solidFill>
              </a:rPr>
              <a:t>?</a:t>
            </a:r>
            <a:endParaRPr lang="en-ZA" sz="10000" b="1" dirty="0">
              <a:solidFill>
                <a:srgbClr val="002060"/>
              </a:solidFill>
            </a:endParaRPr>
          </a:p>
        </p:txBody>
      </p:sp>
    </p:spTree>
    <p:extLst>
      <p:ext uri="{BB962C8B-B14F-4D97-AF65-F5344CB8AC3E}">
        <p14:creationId xmlns:p14="http://schemas.microsoft.com/office/powerpoint/2010/main" val="2705511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51</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51</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51</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51</a:t>
            </a:fld>
            <a:endParaRPr lang="en-ZA" dirty="0"/>
          </a:p>
        </p:txBody>
      </p:sp>
      <p:sp>
        <p:nvSpPr>
          <p:cNvPr id="29" name="TextBox 28"/>
          <p:cNvSpPr txBox="1"/>
          <p:nvPr/>
        </p:nvSpPr>
        <p:spPr>
          <a:xfrm>
            <a:off x="151368" y="157023"/>
            <a:ext cx="8915102" cy="430887"/>
          </a:xfrm>
          <a:prstGeom prst="rect">
            <a:avLst/>
          </a:prstGeom>
          <a:noFill/>
        </p:spPr>
        <p:txBody>
          <a:bodyPr wrap="square" rtlCol="0">
            <a:spAutoFit/>
          </a:bodyPr>
          <a:lstStyle/>
          <a:p>
            <a:pPr algn="ctr"/>
            <a:r>
              <a:rPr lang="en-ZA" sz="2200" b="1" dirty="0" smtClean="0">
                <a:solidFill>
                  <a:srgbClr val="002060"/>
                </a:solidFill>
                <a:latin typeface="+mj-lt"/>
              </a:rPr>
              <a:t>Revenue Statistics in Africa– A few key highlights</a:t>
            </a:r>
            <a:endParaRPr lang="en-ZA" sz="2200" b="1" dirty="0">
              <a:solidFill>
                <a:srgbClr val="002060"/>
              </a:solidFill>
              <a:latin typeface="+mj-lt"/>
            </a:endParaRPr>
          </a:p>
        </p:txBody>
      </p:sp>
      <p:pic>
        <p:nvPicPr>
          <p:cNvPr id="24" name="Picture 23"/>
          <p:cNvPicPr>
            <a:picLocks noChangeAspect="1"/>
          </p:cNvPicPr>
          <p:nvPr/>
        </p:nvPicPr>
        <p:blipFill rotWithShape="1">
          <a:blip r:embed="rId5"/>
          <a:srcRect l="33042" t="10774" r="31294" b="5830"/>
          <a:stretch/>
        </p:blipFill>
        <p:spPr>
          <a:xfrm>
            <a:off x="124881" y="1710732"/>
            <a:ext cx="2788702" cy="3808183"/>
          </a:xfrm>
          <a:prstGeom prst="rect">
            <a:avLst/>
          </a:prstGeom>
          <a:ln w="28575">
            <a:solidFill>
              <a:schemeClr val="tx2"/>
            </a:solidFill>
          </a:ln>
        </p:spPr>
      </p:pic>
      <p:sp>
        <p:nvSpPr>
          <p:cNvPr id="4" name="Rectangle 3"/>
          <p:cNvSpPr/>
          <p:nvPr/>
        </p:nvSpPr>
        <p:spPr>
          <a:xfrm>
            <a:off x="4268800" y="1868631"/>
            <a:ext cx="4841771" cy="1200329"/>
          </a:xfrm>
          <a:prstGeom prst="rect">
            <a:avLst/>
          </a:prstGeom>
        </p:spPr>
        <p:txBody>
          <a:bodyPr wrap="square">
            <a:spAutoFit/>
          </a:bodyPr>
          <a:lstStyle/>
          <a:p>
            <a:pPr algn="just"/>
            <a:r>
              <a:rPr lang="en-ZA" dirty="0"/>
              <a:t>Indicators: Tax revenues (national currency, US dollars); Tax to GDP ratio (total taxes &amp; broken down by types of tax); Taxes as % of total tax revenue; Taxes by level of government</a:t>
            </a:r>
          </a:p>
        </p:txBody>
      </p:sp>
      <p:sp>
        <p:nvSpPr>
          <p:cNvPr id="18" name="Rectangle 17"/>
          <p:cNvSpPr/>
          <p:nvPr/>
        </p:nvSpPr>
        <p:spPr>
          <a:xfrm>
            <a:off x="4268799" y="2920876"/>
            <a:ext cx="4897071" cy="2308324"/>
          </a:xfrm>
          <a:prstGeom prst="rect">
            <a:avLst/>
          </a:prstGeom>
        </p:spPr>
        <p:txBody>
          <a:bodyPr wrap="square">
            <a:spAutoFit/>
          </a:bodyPr>
          <a:lstStyle/>
          <a:p>
            <a:pPr algn="just"/>
            <a:endParaRPr lang="en-ZA" sz="1000" dirty="0" smtClean="0"/>
          </a:p>
          <a:p>
            <a:pPr algn="just"/>
            <a:endParaRPr lang="en-ZA" sz="1000" dirty="0"/>
          </a:p>
          <a:p>
            <a:pPr algn="just"/>
            <a:endParaRPr lang="en-ZA" sz="1000" dirty="0" smtClean="0"/>
          </a:p>
          <a:p>
            <a:pPr algn="just"/>
            <a:endParaRPr lang="en-ZA" sz="1000" dirty="0"/>
          </a:p>
          <a:p>
            <a:pPr algn="just"/>
            <a:endParaRPr lang="en-ZA" sz="1000" dirty="0" smtClean="0"/>
          </a:p>
          <a:p>
            <a:pPr algn="just"/>
            <a:endParaRPr lang="en-ZA" sz="1000" dirty="0"/>
          </a:p>
          <a:p>
            <a:pPr algn="just"/>
            <a:endParaRPr lang="en-ZA" sz="1000" dirty="0" smtClean="0"/>
          </a:p>
          <a:p>
            <a:pPr algn="just"/>
            <a:endParaRPr lang="en-ZA" sz="1000" dirty="0"/>
          </a:p>
          <a:p>
            <a:pPr algn="just"/>
            <a:endParaRPr lang="en-ZA" sz="1000" dirty="0"/>
          </a:p>
          <a:p>
            <a:pPr algn="just"/>
            <a:r>
              <a:rPr lang="en-ZA" dirty="0" smtClean="0"/>
              <a:t>GDP ratios have increased as African countries have undertaken reforms and modernised their tax systems</a:t>
            </a:r>
            <a:endParaRPr lang="en-ZA" dirty="0"/>
          </a:p>
        </p:txBody>
      </p:sp>
      <p:sp>
        <p:nvSpPr>
          <p:cNvPr id="21" name="Rounded Rectangle 20"/>
          <p:cNvSpPr/>
          <p:nvPr/>
        </p:nvSpPr>
        <p:spPr>
          <a:xfrm>
            <a:off x="3277603" y="3074117"/>
            <a:ext cx="811784" cy="1185491"/>
          </a:xfrm>
          <a:prstGeom prst="round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2014 Tax to GDP ratios</a:t>
            </a:r>
            <a:endParaRPr lang="en-ZA" dirty="0"/>
          </a:p>
        </p:txBody>
      </p:sp>
      <p:sp>
        <p:nvSpPr>
          <p:cNvPr id="30" name="Right Arrow 29"/>
          <p:cNvSpPr/>
          <p:nvPr/>
        </p:nvSpPr>
        <p:spPr>
          <a:xfrm rot="16200000">
            <a:off x="3330760" y="4379305"/>
            <a:ext cx="829267" cy="758530"/>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2" name="Plus 21"/>
          <p:cNvSpPr/>
          <p:nvPr/>
        </p:nvSpPr>
        <p:spPr>
          <a:xfrm>
            <a:off x="3254189" y="5142796"/>
            <a:ext cx="999177" cy="950500"/>
          </a:xfrm>
          <a:prstGeom prst="mathPlus">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t>VAT</a:t>
            </a:r>
            <a:endParaRPr lang="en-ZA" b="1" dirty="0"/>
          </a:p>
        </p:txBody>
      </p:sp>
      <p:sp>
        <p:nvSpPr>
          <p:cNvPr id="31" name="Rectangle 30"/>
          <p:cNvSpPr/>
          <p:nvPr/>
        </p:nvSpPr>
        <p:spPr>
          <a:xfrm>
            <a:off x="4268799" y="5243522"/>
            <a:ext cx="4875201" cy="646331"/>
          </a:xfrm>
          <a:prstGeom prst="rect">
            <a:avLst/>
          </a:prstGeom>
        </p:spPr>
        <p:txBody>
          <a:bodyPr wrap="square">
            <a:spAutoFit/>
          </a:bodyPr>
          <a:lstStyle/>
          <a:p>
            <a:pPr algn="just"/>
            <a:r>
              <a:rPr lang="en-ZA" dirty="0"/>
              <a:t>S</a:t>
            </a:r>
            <a:r>
              <a:rPr lang="en-ZA" dirty="0" smtClean="0"/>
              <a:t>ubstantial </a:t>
            </a:r>
            <a:r>
              <a:rPr lang="en-ZA" dirty="0"/>
              <a:t>increases in VAT revenues </a:t>
            </a:r>
            <a:r>
              <a:rPr lang="en-ZA" dirty="0" smtClean="0"/>
              <a:t>and </a:t>
            </a:r>
            <a:r>
              <a:rPr lang="en-ZA" dirty="0"/>
              <a:t>social security </a:t>
            </a:r>
            <a:r>
              <a:rPr lang="en-ZA" dirty="0" smtClean="0"/>
              <a:t>contributions. </a:t>
            </a:r>
            <a:endParaRPr lang="en-ZA" dirty="0"/>
          </a:p>
        </p:txBody>
      </p:sp>
      <p:cxnSp>
        <p:nvCxnSpPr>
          <p:cNvPr id="15" name="Straight Connector 14"/>
          <p:cNvCxnSpPr/>
          <p:nvPr/>
        </p:nvCxnSpPr>
        <p:spPr>
          <a:xfrm flipV="1">
            <a:off x="5326090" y="3085541"/>
            <a:ext cx="1327720" cy="105856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398578" y="3083635"/>
            <a:ext cx="1929456" cy="923330"/>
          </a:xfrm>
          <a:prstGeom prst="rect">
            <a:avLst/>
          </a:prstGeom>
        </p:spPr>
        <p:txBody>
          <a:bodyPr wrap="square">
            <a:spAutoFit/>
          </a:bodyPr>
          <a:lstStyle/>
          <a:p>
            <a:r>
              <a:rPr lang="en-ZA" dirty="0"/>
              <a:t>Morocco, South </a:t>
            </a:r>
            <a:r>
              <a:rPr lang="en-ZA" dirty="0" smtClean="0"/>
              <a:t>Africa, Tunisia </a:t>
            </a:r>
          </a:p>
          <a:p>
            <a:r>
              <a:rPr lang="en-ZA" dirty="0" smtClean="0"/>
              <a:t>28% - 31%</a:t>
            </a:r>
            <a:endParaRPr lang="en-ZA" dirty="0"/>
          </a:p>
        </p:txBody>
      </p:sp>
      <p:sp>
        <p:nvSpPr>
          <p:cNvPr id="17" name="Rectangle 16"/>
          <p:cNvSpPr/>
          <p:nvPr/>
        </p:nvSpPr>
        <p:spPr>
          <a:xfrm>
            <a:off x="6328034" y="3205257"/>
            <a:ext cx="2837837" cy="923330"/>
          </a:xfrm>
          <a:prstGeom prst="rect">
            <a:avLst/>
          </a:prstGeom>
        </p:spPr>
        <p:txBody>
          <a:bodyPr wrap="square">
            <a:spAutoFit/>
          </a:bodyPr>
          <a:lstStyle/>
          <a:p>
            <a:pPr algn="just"/>
            <a:r>
              <a:rPr lang="en-ZA" dirty="0"/>
              <a:t>Cameroon, Côte d’Ivoire, Mauritius, </a:t>
            </a:r>
            <a:r>
              <a:rPr lang="en-ZA" dirty="0" smtClean="0"/>
              <a:t>Rwanda, </a:t>
            </a:r>
            <a:r>
              <a:rPr lang="en-ZA" dirty="0"/>
              <a:t>Senegal </a:t>
            </a:r>
            <a:endParaRPr lang="en-ZA" dirty="0" smtClean="0"/>
          </a:p>
          <a:p>
            <a:pPr algn="just"/>
            <a:r>
              <a:rPr lang="en-ZA" dirty="0" smtClean="0"/>
              <a:t>16% - 20%</a:t>
            </a:r>
            <a:endParaRPr lang="en-ZA" dirty="0"/>
          </a:p>
        </p:txBody>
      </p:sp>
      <p:sp>
        <p:nvSpPr>
          <p:cNvPr id="25" name="Rectangle 24"/>
          <p:cNvSpPr/>
          <p:nvPr/>
        </p:nvSpPr>
        <p:spPr>
          <a:xfrm>
            <a:off x="1071776" y="4701561"/>
            <a:ext cx="1152127" cy="791570"/>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6" name="TextBox 25"/>
          <p:cNvSpPr txBox="1"/>
          <p:nvPr/>
        </p:nvSpPr>
        <p:spPr>
          <a:xfrm>
            <a:off x="-87601" y="5493132"/>
            <a:ext cx="3507473" cy="600164"/>
          </a:xfrm>
          <a:prstGeom prst="rect">
            <a:avLst/>
          </a:prstGeom>
          <a:noFill/>
        </p:spPr>
        <p:txBody>
          <a:bodyPr wrap="square" rtlCol="0">
            <a:spAutoFit/>
          </a:bodyPr>
          <a:lstStyle/>
          <a:p>
            <a:r>
              <a:rPr lang="en-ZA" sz="1100" dirty="0" smtClean="0"/>
              <a:t>Partners: OECD, African Tax Administration Forum, African Union Commission, African Development Bank, World Customs Organisation and </a:t>
            </a:r>
            <a:r>
              <a:rPr lang="en-ZA" sz="1100" dirty="0" err="1" smtClean="0"/>
              <a:t>CREDAF</a:t>
            </a:r>
            <a:endParaRPr lang="en-ZA" sz="1100" dirty="0"/>
          </a:p>
        </p:txBody>
      </p:sp>
      <p:sp>
        <p:nvSpPr>
          <p:cNvPr id="7" name="TextBox 6"/>
          <p:cNvSpPr txBox="1"/>
          <p:nvPr/>
        </p:nvSpPr>
        <p:spPr>
          <a:xfrm>
            <a:off x="25328" y="813775"/>
            <a:ext cx="9118672" cy="923330"/>
          </a:xfrm>
          <a:prstGeom prst="rect">
            <a:avLst/>
          </a:prstGeom>
          <a:noFill/>
        </p:spPr>
        <p:txBody>
          <a:bodyPr wrap="square" rtlCol="0">
            <a:spAutoFit/>
          </a:bodyPr>
          <a:lstStyle/>
          <a:p>
            <a:pPr algn="just"/>
            <a:r>
              <a:rPr lang="en-ZA" dirty="0"/>
              <a:t>Global Revenue Statistics databases &amp; publications: </a:t>
            </a:r>
            <a:r>
              <a:rPr lang="en-ZA" b="1" dirty="0"/>
              <a:t>OECD</a:t>
            </a:r>
            <a:r>
              <a:rPr lang="en-ZA" dirty="0"/>
              <a:t> Countries - 35 member countries, </a:t>
            </a:r>
            <a:r>
              <a:rPr lang="en-ZA" dirty="0" smtClean="0"/>
              <a:t>1965-2015</a:t>
            </a:r>
            <a:r>
              <a:rPr lang="en-ZA" dirty="0"/>
              <a:t>; </a:t>
            </a:r>
            <a:r>
              <a:rPr lang="en-ZA" b="1" dirty="0"/>
              <a:t>Asia</a:t>
            </a:r>
            <a:r>
              <a:rPr lang="en-ZA" dirty="0"/>
              <a:t> - 6 countries  in 3rd edition, 1990-2014; </a:t>
            </a:r>
            <a:r>
              <a:rPr lang="en-ZA" b="1" dirty="0" smtClean="0"/>
              <a:t>Latin </a:t>
            </a:r>
            <a:r>
              <a:rPr lang="en-ZA" b="1" dirty="0"/>
              <a:t>America </a:t>
            </a:r>
            <a:r>
              <a:rPr lang="en-ZA" dirty="0"/>
              <a:t>- 22 countries  in 5th edition, 1990-2014; </a:t>
            </a:r>
            <a:r>
              <a:rPr lang="en-ZA" b="1" dirty="0" smtClean="0"/>
              <a:t>Africa</a:t>
            </a:r>
            <a:r>
              <a:rPr lang="en-ZA" dirty="0" smtClean="0"/>
              <a:t> -</a:t>
            </a:r>
            <a:r>
              <a:rPr lang="en-ZA" dirty="0"/>
              <a:t> </a:t>
            </a:r>
            <a:r>
              <a:rPr lang="en-ZA" dirty="0" smtClean="0"/>
              <a:t>8 </a:t>
            </a:r>
            <a:r>
              <a:rPr lang="en-ZA" dirty="0"/>
              <a:t>countries  in 1st edition, </a:t>
            </a:r>
            <a:r>
              <a:rPr lang="en-ZA" dirty="0" smtClean="0"/>
              <a:t>1990-2014</a:t>
            </a:r>
            <a:endParaRPr lang="en-ZA" dirty="0"/>
          </a:p>
        </p:txBody>
      </p:sp>
      <p:pic>
        <p:nvPicPr>
          <p:cNvPr id="27" name="Picture 26"/>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123410" y="1809113"/>
            <a:ext cx="1120170" cy="1114732"/>
          </a:xfrm>
          <a:prstGeom prst="rect">
            <a:avLst/>
          </a:prstGeom>
        </p:spPr>
      </p:pic>
    </p:spTree>
    <p:extLst>
      <p:ext uri="{BB962C8B-B14F-4D97-AF65-F5344CB8AC3E}">
        <p14:creationId xmlns:p14="http://schemas.microsoft.com/office/powerpoint/2010/main" val="12540733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52</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52</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52</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3"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52</a:t>
            </a:fld>
            <a:endParaRPr lang="en-ZA" dirty="0"/>
          </a:p>
        </p:txBody>
      </p:sp>
      <p:sp>
        <p:nvSpPr>
          <p:cNvPr id="29" name="TextBox 28"/>
          <p:cNvSpPr txBox="1"/>
          <p:nvPr/>
        </p:nvSpPr>
        <p:spPr>
          <a:xfrm>
            <a:off x="151368" y="157023"/>
            <a:ext cx="8915102" cy="430887"/>
          </a:xfrm>
          <a:prstGeom prst="rect">
            <a:avLst/>
          </a:prstGeom>
          <a:noFill/>
        </p:spPr>
        <p:txBody>
          <a:bodyPr wrap="square" rtlCol="0">
            <a:spAutoFit/>
          </a:bodyPr>
          <a:lstStyle/>
          <a:p>
            <a:pPr algn="ctr"/>
            <a:r>
              <a:rPr lang="en-ZA" sz="2200" b="1" dirty="0" smtClean="0">
                <a:solidFill>
                  <a:srgbClr val="002060"/>
                </a:solidFill>
                <a:latin typeface="+mj-lt"/>
              </a:rPr>
              <a:t>African Tax Outlook– A few key highlights</a:t>
            </a:r>
            <a:endParaRPr lang="en-ZA" sz="2200" b="1" dirty="0">
              <a:solidFill>
                <a:srgbClr val="002060"/>
              </a:solidFill>
              <a:latin typeface="+mj-lt"/>
            </a:endParaRPr>
          </a:p>
        </p:txBody>
      </p:sp>
      <p:sp>
        <p:nvSpPr>
          <p:cNvPr id="4" name="Rectangle 3"/>
          <p:cNvSpPr/>
          <p:nvPr/>
        </p:nvSpPr>
        <p:spPr>
          <a:xfrm>
            <a:off x="4268800" y="1556792"/>
            <a:ext cx="4668505" cy="1200329"/>
          </a:xfrm>
          <a:prstGeom prst="rect">
            <a:avLst/>
          </a:prstGeom>
        </p:spPr>
        <p:txBody>
          <a:bodyPr wrap="square">
            <a:spAutoFit/>
          </a:bodyPr>
          <a:lstStyle/>
          <a:p>
            <a:pPr algn="just"/>
            <a:r>
              <a:rPr lang="en-ZA" dirty="0"/>
              <a:t>M</a:t>
            </a:r>
            <a:r>
              <a:rPr lang="en-ZA" dirty="0" smtClean="0"/>
              <a:t>ain </a:t>
            </a:r>
            <a:r>
              <a:rPr lang="en-ZA" dirty="0"/>
              <a:t>consumption taxes – VAT and excise duty. ATO average VAT rate is 16.5%, significantly lower than the OECD’s 19.5% and higher than the CIAT’s 14.9%.</a:t>
            </a:r>
          </a:p>
        </p:txBody>
      </p:sp>
      <p:sp>
        <p:nvSpPr>
          <p:cNvPr id="18" name="Rectangle 17"/>
          <p:cNvSpPr/>
          <p:nvPr/>
        </p:nvSpPr>
        <p:spPr>
          <a:xfrm>
            <a:off x="4268800" y="2749086"/>
            <a:ext cx="4668506" cy="861774"/>
          </a:xfrm>
          <a:prstGeom prst="rect">
            <a:avLst/>
          </a:prstGeom>
        </p:spPr>
        <p:txBody>
          <a:bodyPr wrap="square">
            <a:spAutoFit/>
          </a:bodyPr>
          <a:lstStyle/>
          <a:p>
            <a:endParaRPr lang="en-ZA" sz="1000" dirty="0" smtClean="0"/>
          </a:p>
          <a:p>
            <a:endParaRPr lang="en-ZA" sz="1000" dirty="0"/>
          </a:p>
          <a:p>
            <a:endParaRPr lang="en-ZA" sz="1000" dirty="0" smtClean="0"/>
          </a:p>
          <a:p>
            <a:endParaRPr lang="en-ZA" sz="1000" dirty="0"/>
          </a:p>
          <a:p>
            <a:endParaRPr lang="en-ZA" sz="1000" dirty="0" smtClean="0"/>
          </a:p>
        </p:txBody>
      </p:sp>
      <p:pic>
        <p:nvPicPr>
          <p:cNvPr id="25" name="Picture 24"/>
          <p:cNvPicPr>
            <a:picLocks noChangeAspect="1"/>
          </p:cNvPicPr>
          <p:nvPr/>
        </p:nvPicPr>
        <p:blipFill rotWithShape="1">
          <a:blip r:embed="rId5"/>
          <a:srcRect l="34196" t="10401" r="32553" b="5270"/>
          <a:stretch/>
        </p:blipFill>
        <p:spPr>
          <a:xfrm>
            <a:off x="130618" y="1593544"/>
            <a:ext cx="3059832" cy="4187551"/>
          </a:xfrm>
          <a:prstGeom prst="rect">
            <a:avLst/>
          </a:prstGeom>
          <a:ln w="28575">
            <a:solidFill>
              <a:schemeClr val="tx2"/>
            </a:solidFill>
          </a:ln>
        </p:spPr>
      </p:pic>
      <p:sp>
        <p:nvSpPr>
          <p:cNvPr id="20" name="Rectangle 19"/>
          <p:cNvSpPr/>
          <p:nvPr/>
        </p:nvSpPr>
        <p:spPr>
          <a:xfrm>
            <a:off x="4267200" y="2708920"/>
            <a:ext cx="4670104" cy="923330"/>
          </a:xfrm>
          <a:prstGeom prst="rect">
            <a:avLst/>
          </a:prstGeom>
        </p:spPr>
        <p:txBody>
          <a:bodyPr wrap="square">
            <a:spAutoFit/>
          </a:bodyPr>
          <a:lstStyle/>
          <a:p>
            <a:r>
              <a:rPr lang="en-ZA" dirty="0"/>
              <a:t>Personal income tax (PIT) is progressive in all ATO countries save Mauritius, which applies a 15% flat rate</a:t>
            </a:r>
          </a:p>
        </p:txBody>
      </p:sp>
      <p:pic>
        <p:nvPicPr>
          <p:cNvPr id="28" name="Picture 27" descr="D:\Users\s1039019\Desktop\65999-200.png"/>
          <p:cNvPicPr/>
          <p:nvPr/>
        </p:nvPicPr>
        <p:blipFill rotWithShape="1">
          <a:blip r:embed="rId6">
            <a:duotone>
              <a:schemeClr val="accent1">
                <a:shade val="45000"/>
                <a:satMod val="135000"/>
              </a:schemeClr>
              <a:prstClr val="white"/>
            </a:duotone>
            <a:extLst>
              <a:ext uri="{28A0092B-C50C-407E-A947-70E740481C1C}">
                <a14:useLocalDpi xmlns:a14="http://schemas.microsoft.com/office/drawing/2010/main" val="0"/>
              </a:ext>
            </a:extLst>
          </a:blip>
          <a:srcRect l="18727" t="8989" r="19101" b="4869"/>
          <a:stretch/>
        </p:blipFill>
        <p:spPr bwMode="auto">
          <a:xfrm>
            <a:off x="3482624" y="3717032"/>
            <a:ext cx="717189" cy="1003362"/>
          </a:xfrm>
          <a:prstGeom prst="rect">
            <a:avLst/>
          </a:prstGeom>
          <a:noFill/>
          <a:ln>
            <a:noFill/>
          </a:ln>
          <a:extLst>
            <a:ext uri="{53640926-AAD7-44D8-BBD7-CCE9431645EC}">
              <a14:shadowObscured xmlns:a14="http://schemas.microsoft.com/office/drawing/2010/main"/>
            </a:ext>
          </a:extLst>
        </p:spPr>
      </p:pic>
      <p:sp>
        <p:nvSpPr>
          <p:cNvPr id="23" name="Rectangle 22"/>
          <p:cNvSpPr/>
          <p:nvPr/>
        </p:nvSpPr>
        <p:spPr>
          <a:xfrm>
            <a:off x="4262240" y="3738114"/>
            <a:ext cx="4675063" cy="923330"/>
          </a:xfrm>
          <a:prstGeom prst="rect">
            <a:avLst/>
          </a:prstGeom>
        </p:spPr>
        <p:txBody>
          <a:bodyPr wrap="square">
            <a:spAutoFit/>
          </a:bodyPr>
          <a:lstStyle/>
          <a:p>
            <a:r>
              <a:rPr lang="en-ZA" dirty="0"/>
              <a:t>Most ATO countries tax companies at uniform rates; in most ATO countries, CIT rates lie between 25% and 31%. </a:t>
            </a:r>
          </a:p>
        </p:txBody>
      </p:sp>
      <p:sp>
        <p:nvSpPr>
          <p:cNvPr id="32" name="Right Arrow 31"/>
          <p:cNvSpPr/>
          <p:nvPr/>
        </p:nvSpPr>
        <p:spPr>
          <a:xfrm rot="5400000" flipV="1">
            <a:off x="3311720" y="4855863"/>
            <a:ext cx="1058996" cy="1115144"/>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ZA" sz="1000" b="1" dirty="0" smtClean="0"/>
          </a:p>
          <a:p>
            <a:pPr algn="ctr"/>
            <a:r>
              <a:rPr lang="en-ZA" sz="1000" b="1" dirty="0" smtClean="0"/>
              <a:t>Average tax-revenue to GDP ratio</a:t>
            </a:r>
            <a:endParaRPr lang="en-ZA" sz="1000" b="1" dirty="0"/>
          </a:p>
        </p:txBody>
      </p:sp>
      <p:sp>
        <p:nvSpPr>
          <p:cNvPr id="26" name="Rectangle 25"/>
          <p:cNvSpPr/>
          <p:nvPr/>
        </p:nvSpPr>
        <p:spPr>
          <a:xfrm>
            <a:off x="4292037" y="4653136"/>
            <a:ext cx="4645265" cy="1200329"/>
          </a:xfrm>
          <a:prstGeom prst="rect">
            <a:avLst/>
          </a:prstGeom>
        </p:spPr>
        <p:txBody>
          <a:bodyPr wrap="square">
            <a:spAutoFit/>
          </a:bodyPr>
          <a:lstStyle/>
          <a:p>
            <a:r>
              <a:rPr lang="en-ZA" dirty="0"/>
              <a:t>A</a:t>
            </a:r>
            <a:r>
              <a:rPr lang="en-ZA" dirty="0" smtClean="0"/>
              <a:t>bility </a:t>
            </a:r>
            <a:r>
              <a:rPr lang="en-ZA" dirty="0"/>
              <a:t>to mobilize revenue </a:t>
            </a:r>
            <a:r>
              <a:rPr lang="en-ZA" dirty="0" smtClean="0"/>
              <a:t>is </a:t>
            </a:r>
            <a:r>
              <a:rPr lang="en-ZA" dirty="0"/>
              <a:t>well below the OECD average. The average revenue-to-GDP ratio among ATO countries’ was 17.6%, significantly below the </a:t>
            </a:r>
            <a:r>
              <a:rPr lang="en-ZA" dirty="0" smtClean="0"/>
              <a:t>OECD level. </a:t>
            </a:r>
            <a:endParaRPr lang="en-ZA" dirty="0"/>
          </a:p>
        </p:txBody>
      </p:sp>
      <p:sp>
        <p:nvSpPr>
          <p:cNvPr id="3" name="TextBox 2"/>
          <p:cNvSpPr txBox="1"/>
          <p:nvPr/>
        </p:nvSpPr>
        <p:spPr>
          <a:xfrm>
            <a:off x="53252" y="813468"/>
            <a:ext cx="9090748" cy="646331"/>
          </a:xfrm>
          <a:prstGeom prst="rect">
            <a:avLst/>
          </a:prstGeom>
          <a:noFill/>
        </p:spPr>
        <p:txBody>
          <a:bodyPr wrap="square" rtlCol="0">
            <a:spAutoFit/>
          </a:bodyPr>
          <a:lstStyle/>
          <a:p>
            <a:pPr algn="just"/>
            <a:r>
              <a:rPr lang="en-ZA" dirty="0"/>
              <a:t>ATO publication </a:t>
            </a:r>
            <a:r>
              <a:rPr lang="en-ZA" dirty="0" smtClean="0"/>
              <a:t>covers </a:t>
            </a:r>
            <a:r>
              <a:rPr lang="en-ZA" dirty="0"/>
              <a:t>the five years from 2010 to </a:t>
            </a:r>
            <a:r>
              <a:rPr lang="en-ZA" dirty="0" smtClean="0"/>
              <a:t>2014, comparing countries against indicators  in </a:t>
            </a:r>
            <a:r>
              <a:rPr lang="en-ZA" dirty="0"/>
              <a:t>four broad categories: tax bases, tax structure, </a:t>
            </a:r>
            <a:r>
              <a:rPr lang="en-ZA" dirty="0" smtClean="0"/>
              <a:t>revenue performance</a:t>
            </a:r>
            <a:r>
              <a:rPr lang="en-ZA" dirty="0"/>
              <a:t>, and tax </a:t>
            </a:r>
            <a:r>
              <a:rPr lang="en-ZA" dirty="0" smtClean="0"/>
              <a:t>administration.</a:t>
            </a:r>
            <a:endParaRPr lang="en-ZA" dirty="0"/>
          </a:p>
        </p:txBody>
      </p:sp>
      <p:pic>
        <p:nvPicPr>
          <p:cNvPr id="7" name="Picture 6"/>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82674" y="1575246"/>
            <a:ext cx="981011" cy="981011"/>
          </a:xfrm>
          <a:prstGeom prst="rect">
            <a:avLst/>
          </a:prstGeom>
        </p:spPr>
      </p:pic>
      <p:sp>
        <p:nvSpPr>
          <p:cNvPr id="15" name="Rounded Rectangle 14"/>
          <p:cNvSpPr/>
          <p:nvPr/>
        </p:nvSpPr>
        <p:spPr>
          <a:xfrm>
            <a:off x="3521960" y="2823293"/>
            <a:ext cx="638515" cy="7133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t>PIT</a:t>
            </a:r>
            <a:endParaRPr lang="en-ZA" b="1" dirty="0"/>
          </a:p>
        </p:txBody>
      </p:sp>
    </p:spTree>
    <p:extLst>
      <p:ext uri="{BB962C8B-B14F-4D97-AF65-F5344CB8AC3E}">
        <p14:creationId xmlns:p14="http://schemas.microsoft.com/office/powerpoint/2010/main" val="13427703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53</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53</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53</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53</a:t>
            </a:fld>
            <a:endParaRPr lang="en-ZA" dirty="0"/>
          </a:p>
        </p:txBody>
      </p:sp>
      <p:sp>
        <p:nvSpPr>
          <p:cNvPr id="29" name="TextBox 28"/>
          <p:cNvSpPr txBox="1"/>
          <p:nvPr/>
        </p:nvSpPr>
        <p:spPr>
          <a:xfrm>
            <a:off x="96193" y="141975"/>
            <a:ext cx="8915102" cy="430887"/>
          </a:xfrm>
          <a:prstGeom prst="rect">
            <a:avLst/>
          </a:prstGeom>
          <a:noFill/>
        </p:spPr>
        <p:txBody>
          <a:bodyPr wrap="square" rtlCol="0">
            <a:spAutoFit/>
          </a:bodyPr>
          <a:lstStyle/>
          <a:p>
            <a:pPr algn="ctr"/>
            <a:r>
              <a:rPr lang="en-ZA" sz="2200" b="1" dirty="0" smtClean="0">
                <a:solidFill>
                  <a:srgbClr val="002060"/>
                </a:solidFill>
                <a:latin typeface="+mj-lt"/>
              </a:rPr>
              <a:t>Next publications…</a:t>
            </a:r>
            <a:endParaRPr lang="en-ZA" sz="2200" b="1" dirty="0">
              <a:solidFill>
                <a:srgbClr val="002060"/>
              </a:solidFill>
              <a:latin typeface="+mj-lt"/>
            </a:endParaRPr>
          </a:p>
        </p:txBody>
      </p:sp>
      <p:pic>
        <p:nvPicPr>
          <p:cNvPr id="24" name="Picture 23"/>
          <p:cNvPicPr>
            <a:picLocks noChangeAspect="1"/>
          </p:cNvPicPr>
          <p:nvPr/>
        </p:nvPicPr>
        <p:blipFill rotWithShape="1">
          <a:blip r:embed="rId4"/>
          <a:srcRect l="33042" t="10774" r="31294" b="5830"/>
          <a:stretch/>
        </p:blipFill>
        <p:spPr>
          <a:xfrm>
            <a:off x="1119216" y="1437786"/>
            <a:ext cx="2507683" cy="3424431"/>
          </a:xfrm>
          <a:prstGeom prst="rect">
            <a:avLst/>
          </a:prstGeom>
          <a:ln w="28575">
            <a:solidFill>
              <a:schemeClr val="tx2"/>
            </a:solidFill>
          </a:ln>
        </p:spPr>
      </p:pic>
      <p:pic>
        <p:nvPicPr>
          <p:cNvPr id="25" name="Picture 24"/>
          <p:cNvPicPr>
            <a:picLocks noChangeAspect="1"/>
          </p:cNvPicPr>
          <p:nvPr/>
        </p:nvPicPr>
        <p:blipFill rotWithShape="1">
          <a:blip r:embed="rId5"/>
          <a:srcRect l="34196" t="10401" r="32553" b="5270"/>
          <a:stretch/>
        </p:blipFill>
        <p:spPr>
          <a:xfrm>
            <a:off x="5503707" y="1496017"/>
            <a:ext cx="2477220" cy="3390212"/>
          </a:xfrm>
          <a:prstGeom prst="rect">
            <a:avLst/>
          </a:prstGeom>
          <a:ln w="28575">
            <a:solidFill>
              <a:schemeClr val="tx2"/>
            </a:solidFill>
          </a:ln>
        </p:spPr>
      </p:pic>
      <p:cxnSp>
        <p:nvCxnSpPr>
          <p:cNvPr id="26" name="Straight Connector 25"/>
          <p:cNvCxnSpPr/>
          <p:nvPr/>
        </p:nvCxnSpPr>
        <p:spPr>
          <a:xfrm rot="5400000">
            <a:off x="2685058" y="3368017"/>
            <a:ext cx="3744000" cy="0"/>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11560" y="992931"/>
            <a:ext cx="3456384" cy="379199"/>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Revenue Statistics in Africa</a:t>
            </a:r>
            <a:endParaRPr lang="en-ZA" dirty="0"/>
          </a:p>
        </p:txBody>
      </p:sp>
      <p:sp>
        <p:nvSpPr>
          <p:cNvPr id="27" name="Rounded Rectangle 26"/>
          <p:cNvSpPr/>
          <p:nvPr/>
        </p:nvSpPr>
        <p:spPr>
          <a:xfrm>
            <a:off x="5148064" y="992931"/>
            <a:ext cx="3188507" cy="391349"/>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African Tax Outlook</a:t>
            </a:r>
            <a:endParaRPr lang="en-ZA" dirty="0"/>
          </a:p>
        </p:txBody>
      </p:sp>
      <p:sp>
        <p:nvSpPr>
          <p:cNvPr id="3" name="Rectangle 2"/>
          <p:cNvSpPr/>
          <p:nvPr/>
        </p:nvSpPr>
        <p:spPr>
          <a:xfrm>
            <a:off x="360238" y="4972686"/>
            <a:ext cx="4268982" cy="1077218"/>
          </a:xfrm>
          <a:prstGeom prst="rect">
            <a:avLst/>
          </a:prstGeom>
        </p:spPr>
        <p:txBody>
          <a:bodyPr wrap="square">
            <a:spAutoFit/>
          </a:bodyPr>
          <a:lstStyle/>
          <a:p>
            <a:r>
              <a:rPr lang="en-ZA" dirty="0" smtClean="0"/>
              <a:t>Release </a:t>
            </a:r>
            <a:r>
              <a:rPr lang="en-ZA" dirty="0"/>
              <a:t>of the </a:t>
            </a:r>
            <a:r>
              <a:rPr lang="en-ZA" dirty="0" smtClean="0"/>
              <a:t>next publication: </a:t>
            </a:r>
            <a:r>
              <a:rPr lang="en-ZA" dirty="0"/>
              <a:t>June 2017 </a:t>
            </a:r>
            <a:r>
              <a:rPr lang="en-ZA" dirty="0" smtClean="0"/>
              <a:t> </a:t>
            </a:r>
            <a:endParaRPr lang="en-ZA" dirty="0"/>
          </a:p>
          <a:p>
            <a:r>
              <a:rPr lang="en-ZA" dirty="0"/>
              <a:t>Current publication posted here: </a:t>
            </a:r>
            <a:r>
              <a:rPr lang="en-ZA" sz="1400" u="sng" dirty="0">
                <a:hlinkClick r:id="rId6"/>
              </a:rPr>
              <a:t>http://www.slideshare.net/OECDtax/revenue-statistics-in-africa-first-edition</a:t>
            </a:r>
            <a:r>
              <a:rPr lang="en-ZA" sz="1400" dirty="0"/>
              <a:t> </a:t>
            </a:r>
          </a:p>
        </p:txBody>
      </p:sp>
      <p:sp>
        <p:nvSpPr>
          <p:cNvPr id="4" name="Rectangle 3"/>
          <p:cNvSpPr/>
          <p:nvPr/>
        </p:nvSpPr>
        <p:spPr>
          <a:xfrm>
            <a:off x="4620637" y="4930927"/>
            <a:ext cx="4398449" cy="1077218"/>
          </a:xfrm>
          <a:prstGeom prst="rect">
            <a:avLst/>
          </a:prstGeom>
        </p:spPr>
        <p:txBody>
          <a:bodyPr wrap="square">
            <a:spAutoFit/>
          </a:bodyPr>
          <a:lstStyle/>
          <a:p>
            <a:r>
              <a:rPr lang="en-ZA" dirty="0" smtClean="0"/>
              <a:t>Release </a:t>
            </a:r>
            <a:r>
              <a:rPr lang="en-ZA" dirty="0"/>
              <a:t>of </a:t>
            </a:r>
            <a:r>
              <a:rPr lang="en-ZA" dirty="0" smtClean="0"/>
              <a:t>publication </a:t>
            </a:r>
            <a:r>
              <a:rPr lang="en-ZA" dirty="0"/>
              <a:t>March </a:t>
            </a:r>
            <a:r>
              <a:rPr lang="en-ZA" dirty="0" smtClean="0"/>
              <a:t>2017 </a:t>
            </a:r>
            <a:endParaRPr lang="en-ZA" dirty="0"/>
          </a:p>
          <a:p>
            <a:r>
              <a:rPr lang="en-ZA" dirty="0"/>
              <a:t>Current publication posted here: </a:t>
            </a:r>
            <a:r>
              <a:rPr lang="en-ZA" sz="1400" u="sng" dirty="0">
                <a:hlinkClick r:id="rId7"/>
              </a:rPr>
              <a:t>http://www.ataftax.org/en/Documents/ATO%20Africa%20Tax%20Outlook_Book_Eng%20Version_Final_Lowres.pdf</a:t>
            </a:r>
            <a:endParaRPr lang="en-ZA" sz="1400" dirty="0"/>
          </a:p>
        </p:txBody>
      </p:sp>
    </p:spTree>
    <p:extLst>
      <p:ext uri="{BB962C8B-B14F-4D97-AF65-F5344CB8AC3E}">
        <p14:creationId xmlns:p14="http://schemas.microsoft.com/office/powerpoint/2010/main" val="33362036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54</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54</a:t>
            </a:fld>
            <a:endParaRPr lang="en-ZA" dirty="0"/>
          </a:p>
        </p:txBody>
      </p:sp>
      <p:sp>
        <p:nvSpPr>
          <p:cNvPr id="15" name="TextBox 14"/>
          <p:cNvSpPr txBox="1">
            <a:spLocks noChangeArrowheads="1"/>
          </p:cNvSpPr>
          <p:nvPr/>
        </p:nvSpPr>
        <p:spPr bwMode="auto">
          <a:xfrm>
            <a:off x="611561" y="2639615"/>
            <a:ext cx="7920880" cy="769441"/>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smtClean="0">
                <a:solidFill>
                  <a:schemeClr val="bg1"/>
                </a:solidFill>
                <a:latin typeface="Calibri" pitchFamily="34" charset="0"/>
              </a:rPr>
              <a:t>Future Innovations</a:t>
            </a:r>
          </a:p>
        </p:txBody>
      </p:sp>
    </p:spTree>
    <p:extLst>
      <p:ext uri="{BB962C8B-B14F-4D97-AF65-F5344CB8AC3E}">
        <p14:creationId xmlns:p14="http://schemas.microsoft.com/office/powerpoint/2010/main" val="29741911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55</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55</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55</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55</a:t>
            </a:fld>
            <a:endParaRPr lang="en-ZA" dirty="0"/>
          </a:p>
        </p:txBody>
      </p:sp>
      <p:sp>
        <p:nvSpPr>
          <p:cNvPr id="29" name="TextBox 28"/>
          <p:cNvSpPr txBox="1"/>
          <p:nvPr/>
        </p:nvSpPr>
        <p:spPr>
          <a:xfrm>
            <a:off x="96193" y="141975"/>
            <a:ext cx="8915102" cy="523220"/>
          </a:xfrm>
          <a:prstGeom prst="rect">
            <a:avLst/>
          </a:prstGeom>
          <a:noFill/>
        </p:spPr>
        <p:txBody>
          <a:bodyPr wrap="square" rtlCol="0">
            <a:spAutoFit/>
          </a:bodyPr>
          <a:lstStyle/>
          <a:p>
            <a:pPr algn="ctr"/>
            <a:r>
              <a:rPr lang="en-ZA" sz="2800" b="1" dirty="0" smtClean="0">
                <a:solidFill>
                  <a:srgbClr val="002060"/>
                </a:solidFill>
                <a:latin typeface="+mj-lt"/>
              </a:rPr>
              <a:t>Future developments</a:t>
            </a:r>
            <a:endParaRPr lang="en-ZA" sz="2800" b="1" dirty="0">
              <a:solidFill>
                <a:srgbClr val="002060"/>
              </a:solidFill>
              <a:latin typeface="+mj-lt"/>
            </a:endParaRPr>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528" y="1033725"/>
            <a:ext cx="2373824" cy="2122360"/>
          </a:xfrm>
          <a:prstGeom prst="rect">
            <a:avLst/>
          </a:prstGeom>
        </p:spPr>
      </p:pic>
      <p:pic>
        <p:nvPicPr>
          <p:cNvPr id="19" name="Picture 18"/>
          <p:cNvPicPr>
            <a:picLocks noChangeAspect="1"/>
          </p:cNvPicPr>
          <p:nvPr/>
        </p:nvPicPr>
        <p:blipFill rotWithShape="1">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l="24248" r="24294"/>
          <a:stretch/>
        </p:blipFill>
        <p:spPr>
          <a:xfrm>
            <a:off x="5275453" y="1199361"/>
            <a:ext cx="1080120" cy="2099072"/>
          </a:xfrm>
          <a:prstGeom prst="rect">
            <a:avLst/>
          </a:prstGeom>
        </p:spPr>
      </p:pic>
      <p:sp>
        <p:nvSpPr>
          <p:cNvPr id="20" name="TextBox 19"/>
          <p:cNvSpPr txBox="1"/>
          <p:nvPr/>
        </p:nvSpPr>
        <p:spPr>
          <a:xfrm>
            <a:off x="2694856" y="1628682"/>
            <a:ext cx="1584176" cy="646331"/>
          </a:xfrm>
          <a:prstGeom prst="rect">
            <a:avLst/>
          </a:prstGeom>
          <a:noFill/>
        </p:spPr>
        <p:txBody>
          <a:bodyPr wrap="square" rtlCol="0">
            <a:spAutoFit/>
          </a:bodyPr>
          <a:lstStyle/>
          <a:p>
            <a:pPr algn="ctr"/>
            <a:r>
              <a:rPr lang="en-ZA" dirty="0"/>
              <a:t>A closer look at </a:t>
            </a:r>
            <a:r>
              <a:rPr lang="en-ZA" dirty="0" err="1" smtClean="0"/>
              <a:t>eFiling</a:t>
            </a:r>
            <a:r>
              <a:rPr lang="en-ZA" dirty="0" smtClean="0"/>
              <a:t>.</a:t>
            </a:r>
            <a:endParaRPr lang="en-ZA" dirty="0"/>
          </a:p>
        </p:txBody>
      </p:sp>
      <p:sp>
        <p:nvSpPr>
          <p:cNvPr id="30" name="TextBox 29"/>
          <p:cNvSpPr txBox="1"/>
          <p:nvPr/>
        </p:nvSpPr>
        <p:spPr>
          <a:xfrm>
            <a:off x="6276787" y="1387012"/>
            <a:ext cx="2639095" cy="1200329"/>
          </a:xfrm>
          <a:prstGeom prst="rect">
            <a:avLst/>
          </a:prstGeom>
          <a:noFill/>
        </p:spPr>
        <p:txBody>
          <a:bodyPr wrap="square" rtlCol="0">
            <a:spAutoFit/>
          </a:bodyPr>
          <a:lstStyle/>
          <a:p>
            <a:pPr algn="ctr"/>
            <a:r>
              <a:rPr lang="en-ZA" dirty="0"/>
              <a:t>What can be gleaned from tax administration data about employment in South </a:t>
            </a:r>
            <a:r>
              <a:rPr lang="en-ZA" dirty="0" smtClean="0"/>
              <a:t>Africa?</a:t>
            </a:r>
            <a:endParaRPr lang="en-ZA" dirty="0"/>
          </a:p>
        </p:txBody>
      </p:sp>
      <p:sp>
        <p:nvSpPr>
          <p:cNvPr id="28" name="Rectangle 27"/>
          <p:cNvSpPr/>
          <p:nvPr/>
        </p:nvSpPr>
        <p:spPr>
          <a:xfrm>
            <a:off x="2694856" y="3893839"/>
            <a:ext cx="1666046" cy="646331"/>
          </a:xfrm>
          <a:prstGeom prst="rect">
            <a:avLst/>
          </a:prstGeom>
        </p:spPr>
        <p:txBody>
          <a:bodyPr wrap="square">
            <a:spAutoFit/>
          </a:bodyPr>
          <a:lstStyle/>
          <a:p>
            <a:pPr algn="ctr"/>
            <a:r>
              <a:rPr lang="en-ZA" dirty="0" smtClean="0">
                <a:latin typeface="Calibri" panose="020F0502020204030204" pitchFamily="34" charset="0"/>
                <a:ea typeface="Calibri" panose="020F0502020204030204" pitchFamily="34" charset="0"/>
                <a:cs typeface="Times New Roman" panose="02020603050405020304" pitchFamily="18" charset="0"/>
              </a:rPr>
              <a:t>A 10-year </a:t>
            </a:r>
            <a:r>
              <a:rPr lang="en-ZA" dirty="0">
                <a:latin typeface="Calibri" panose="020F0502020204030204" pitchFamily="34" charset="0"/>
                <a:ea typeface="Calibri" panose="020F0502020204030204" pitchFamily="34" charset="0"/>
                <a:cs typeface="Times New Roman" panose="02020603050405020304" pitchFamily="18" charset="0"/>
              </a:rPr>
              <a:t>cohort for VAT </a:t>
            </a:r>
            <a:r>
              <a:rPr lang="en-ZA" dirty="0" smtClean="0">
                <a:latin typeface="Calibri" panose="020F0502020204030204" pitchFamily="34" charset="0"/>
                <a:ea typeface="Calibri" panose="020F0502020204030204" pitchFamily="34" charset="0"/>
                <a:cs typeface="Times New Roman" panose="02020603050405020304" pitchFamily="18" charset="0"/>
              </a:rPr>
              <a:t> </a:t>
            </a:r>
            <a:endParaRPr lang="en-ZA" dirty="0"/>
          </a:p>
        </p:txBody>
      </p:sp>
      <p:pic>
        <p:nvPicPr>
          <p:cNvPr id="32" name="Picture 3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1560" y="3781181"/>
            <a:ext cx="1958101" cy="1566480"/>
          </a:xfrm>
          <a:prstGeom prst="rect">
            <a:avLst/>
          </a:prstGeom>
        </p:spPr>
      </p:pic>
      <p:pic>
        <p:nvPicPr>
          <p:cNvPr id="34" name="Picture 33"/>
          <p:cNvPicPr>
            <a:picLocks noChangeAspect="1"/>
          </p:cNvPicPr>
          <p:nvPr/>
        </p:nvPicPr>
        <p:blipFill rotWithShape="1">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l="24248" r="24294"/>
          <a:stretch/>
        </p:blipFill>
        <p:spPr>
          <a:xfrm>
            <a:off x="4274118" y="1167137"/>
            <a:ext cx="1080120" cy="2099072"/>
          </a:xfrm>
          <a:prstGeom prst="rect">
            <a:avLst/>
          </a:prstGeom>
        </p:spPr>
      </p:pic>
    </p:spTree>
    <p:extLst>
      <p:ext uri="{BB962C8B-B14F-4D97-AF65-F5344CB8AC3E}">
        <p14:creationId xmlns:p14="http://schemas.microsoft.com/office/powerpoint/2010/main" val="27697825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56</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56</a:t>
            </a:fld>
            <a:endParaRPr lang="en-ZA" dirty="0"/>
          </a:p>
        </p:txBody>
      </p:sp>
      <p:sp>
        <p:nvSpPr>
          <p:cNvPr id="15" name="TextBox 14"/>
          <p:cNvSpPr txBox="1">
            <a:spLocks noChangeArrowheads="1"/>
          </p:cNvSpPr>
          <p:nvPr/>
        </p:nvSpPr>
        <p:spPr bwMode="auto">
          <a:xfrm>
            <a:off x="611561" y="2639615"/>
            <a:ext cx="7920880" cy="769441"/>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smtClean="0">
                <a:solidFill>
                  <a:schemeClr val="bg1"/>
                </a:solidFill>
                <a:latin typeface="Calibri" pitchFamily="34" charset="0"/>
              </a:rPr>
              <a:t>THANK YOU</a:t>
            </a:r>
          </a:p>
        </p:txBody>
      </p:sp>
    </p:spTree>
    <p:extLst>
      <p:ext uri="{BB962C8B-B14F-4D97-AF65-F5344CB8AC3E}">
        <p14:creationId xmlns:p14="http://schemas.microsoft.com/office/powerpoint/2010/main" val="1361884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6</a:t>
            </a:fld>
            <a:endParaRPr lang="en-ZA" dirty="0"/>
          </a:p>
        </p:txBody>
      </p:sp>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045" r="19990" b="9720"/>
          <a:stretch/>
        </p:blipFill>
        <p:spPr bwMode="auto">
          <a:xfrm>
            <a:off x="1" y="0"/>
            <a:ext cx="914400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4"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6</a:t>
            </a:fld>
            <a:endParaRPr lang="en-ZA" dirty="0"/>
          </a:p>
        </p:txBody>
      </p:sp>
      <p:sp>
        <p:nvSpPr>
          <p:cNvPr id="15" name="TextBox 14"/>
          <p:cNvSpPr txBox="1">
            <a:spLocks noChangeArrowheads="1"/>
          </p:cNvSpPr>
          <p:nvPr/>
        </p:nvSpPr>
        <p:spPr bwMode="auto">
          <a:xfrm>
            <a:off x="593304" y="2060848"/>
            <a:ext cx="7920880" cy="2123658"/>
          </a:xfrm>
          <a:prstGeom prst="rect">
            <a:avLst/>
          </a:prstGeom>
          <a:noFill/>
          <a:ln>
            <a:noFill/>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ctr">
              <a:tabLst>
                <a:tab pos="355600" algn="l"/>
              </a:tabLst>
            </a:pPr>
            <a:r>
              <a:rPr lang="en-ZA" sz="4400" b="1" dirty="0" smtClean="0">
                <a:solidFill>
                  <a:schemeClr val="bg1"/>
                </a:solidFill>
                <a:latin typeface="Calibri" pitchFamily="34" charset="0"/>
              </a:rPr>
              <a:t>Highlights:</a:t>
            </a:r>
          </a:p>
          <a:p>
            <a:pPr marL="0" lvl="1" algn="ctr">
              <a:tabLst>
                <a:tab pos="355600" algn="l"/>
              </a:tabLst>
            </a:pPr>
            <a:r>
              <a:rPr lang="en-ZA" sz="4400" b="1" dirty="0" smtClean="0">
                <a:solidFill>
                  <a:schemeClr val="bg1"/>
                </a:solidFill>
                <a:latin typeface="Calibri" pitchFamily="34" charset="0"/>
              </a:rPr>
              <a:t>Chapter 1</a:t>
            </a:r>
          </a:p>
          <a:p>
            <a:pPr marL="0" lvl="1" algn="ctr">
              <a:tabLst>
                <a:tab pos="355600" algn="l"/>
              </a:tabLst>
            </a:pPr>
            <a:r>
              <a:rPr lang="en-ZA" sz="4400" b="1" dirty="0" smtClean="0">
                <a:solidFill>
                  <a:schemeClr val="bg1"/>
                </a:solidFill>
                <a:latin typeface="Calibri" pitchFamily="34" charset="0"/>
              </a:rPr>
              <a:t>Revenue Collections</a:t>
            </a:r>
          </a:p>
        </p:txBody>
      </p:sp>
    </p:spTree>
    <p:extLst>
      <p:ext uri="{BB962C8B-B14F-4D97-AF65-F5344CB8AC3E}">
        <p14:creationId xmlns:p14="http://schemas.microsoft.com/office/powerpoint/2010/main" val="251472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7</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7</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7</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7</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777661" y="3244762"/>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3" name="TextBox 22"/>
          <p:cNvSpPr txBox="1"/>
          <p:nvPr/>
        </p:nvSpPr>
        <p:spPr>
          <a:xfrm>
            <a:off x="5575569" y="889841"/>
            <a:ext cx="2232984" cy="461665"/>
          </a:xfrm>
          <a:prstGeom prst="rect">
            <a:avLst/>
          </a:prstGeom>
          <a:noFill/>
        </p:spPr>
        <p:txBody>
          <a:bodyPr wrap="none" rtlCol="0">
            <a:spAutoFit/>
          </a:bodyPr>
          <a:lstStyle/>
          <a:p>
            <a:r>
              <a:rPr lang="en-ZA" sz="2400" b="1" dirty="0" smtClean="0">
                <a:solidFill>
                  <a:srgbClr val="002060"/>
                </a:solidFill>
              </a:rPr>
              <a:t>Tax to GDP ratio</a:t>
            </a:r>
            <a:endParaRPr lang="en-ZA" sz="2400" b="1" dirty="0">
              <a:solidFill>
                <a:srgbClr val="002060"/>
              </a:solidFill>
            </a:endParaRPr>
          </a:p>
        </p:txBody>
      </p:sp>
      <p:cxnSp>
        <p:nvCxnSpPr>
          <p:cNvPr id="31" name="Straight Connector 30"/>
          <p:cNvCxnSpPr/>
          <p:nvPr/>
        </p:nvCxnSpPr>
        <p:spPr>
          <a:xfrm>
            <a:off x="4541850" y="844783"/>
            <a:ext cx="18256" cy="5239991"/>
          </a:xfrm>
          <a:prstGeom prst="line">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96254" y="5116168"/>
            <a:ext cx="4121059" cy="646331"/>
          </a:xfrm>
          <a:prstGeom prst="rect">
            <a:avLst/>
          </a:prstGeom>
          <a:noFill/>
        </p:spPr>
        <p:txBody>
          <a:bodyPr wrap="square" rtlCol="0">
            <a:spAutoFit/>
          </a:bodyPr>
          <a:lstStyle/>
          <a:p>
            <a:pPr lvl="0"/>
            <a:r>
              <a:rPr lang="en-GB" dirty="0" smtClean="0"/>
              <a:t>Revenue growth was largely supported by PIT which grew by R35.4 billion (10%)</a:t>
            </a:r>
            <a:endParaRPr lang="en-ZA" dirty="0"/>
          </a:p>
        </p:txBody>
      </p:sp>
      <p:sp>
        <p:nvSpPr>
          <p:cNvPr id="28" name="TextBox 27"/>
          <p:cNvSpPr txBox="1"/>
          <p:nvPr/>
        </p:nvSpPr>
        <p:spPr>
          <a:xfrm>
            <a:off x="0" y="15140"/>
            <a:ext cx="9144000" cy="769441"/>
          </a:xfrm>
          <a:prstGeom prst="rect">
            <a:avLst/>
          </a:prstGeom>
          <a:noFill/>
        </p:spPr>
        <p:txBody>
          <a:bodyPr wrap="square" rtlCol="0">
            <a:spAutoFit/>
          </a:bodyPr>
          <a:lstStyle/>
          <a:p>
            <a:pPr algn="ctr"/>
            <a:r>
              <a:rPr lang="en-ZA" sz="2200" b="1" dirty="0" smtClean="0">
                <a:solidFill>
                  <a:srgbClr val="002060"/>
                </a:solidFill>
                <a:latin typeface="+mj-lt"/>
              </a:rPr>
              <a:t>Tax revenue collected amounted to R1070.0 billion, growing year-on-year by R83.7 billion (8.5%).</a:t>
            </a:r>
            <a:endParaRPr lang="en-ZA" sz="2200" b="1" dirty="0">
              <a:solidFill>
                <a:srgbClr val="002060"/>
              </a:solidFill>
              <a:latin typeface="+mj-lt"/>
            </a:endParaRPr>
          </a:p>
        </p:txBody>
      </p:sp>
      <p:sp>
        <p:nvSpPr>
          <p:cNvPr id="7" name="Rectangle 6"/>
          <p:cNvSpPr/>
          <p:nvPr/>
        </p:nvSpPr>
        <p:spPr>
          <a:xfrm>
            <a:off x="2200995" y="3078034"/>
            <a:ext cx="2056765" cy="1252319"/>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8000" dirty="0" smtClean="0">
                <a:ln w="0"/>
                <a:solidFill>
                  <a:schemeClr val="bg1"/>
                </a:solidFill>
                <a:effectLst>
                  <a:outerShdw blurRad="38100" dist="19050" dir="2700000" algn="tl" rotWithShape="0">
                    <a:schemeClr val="dk1">
                      <a:alpha val="40000"/>
                    </a:schemeClr>
                  </a:outerShdw>
                </a:effectLst>
                <a:latin typeface="Arial Black" panose="020B0A04020102020204" pitchFamily="34" charset="0"/>
              </a:rPr>
              <a:t>PIT</a:t>
            </a:r>
            <a:endParaRPr lang="en-ZA" sz="8000" dirty="0">
              <a:ln w="0"/>
              <a:solidFill>
                <a:schemeClr val="bg1"/>
              </a:solidFill>
              <a:effectLst>
                <a:outerShdw blurRad="38100" dist="19050" dir="2700000" algn="tl" rotWithShape="0">
                  <a:schemeClr val="dk1">
                    <a:alpha val="40000"/>
                  </a:schemeClr>
                </a:outerShdw>
              </a:effectLst>
              <a:latin typeface="Arial Black" panose="020B0A04020102020204" pitchFamily="34" charset="0"/>
            </a:endParaRPr>
          </a:p>
        </p:txBody>
      </p:sp>
      <p:sp>
        <p:nvSpPr>
          <p:cNvPr id="34" name="TextBox 33"/>
          <p:cNvSpPr txBox="1"/>
          <p:nvPr/>
        </p:nvSpPr>
        <p:spPr>
          <a:xfrm>
            <a:off x="4642792" y="4619437"/>
            <a:ext cx="4121059" cy="1477328"/>
          </a:xfrm>
          <a:prstGeom prst="rect">
            <a:avLst/>
          </a:prstGeom>
          <a:noFill/>
        </p:spPr>
        <p:txBody>
          <a:bodyPr wrap="square" rtlCol="0">
            <a:spAutoFit/>
          </a:bodyPr>
          <a:lstStyle/>
          <a:p>
            <a:r>
              <a:rPr lang="en-ZA" dirty="0"/>
              <a:t>The Tax-to-GDP ratio increased from 25.5% in 2014/15 to 26.2% in 2015/16, slightly below the peak of 26.4% achieved in </a:t>
            </a:r>
            <a:r>
              <a:rPr lang="en-ZA" dirty="0" smtClean="0"/>
              <a:t>2007/08.</a:t>
            </a:r>
            <a:endParaRPr lang="en-ZA" dirty="0"/>
          </a:p>
          <a:p>
            <a:pPr lvl="0"/>
            <a:endParaRPr lang="en-ZA" dirty="0"/>
          </a:p>
        </p:txBody>
      </p:sp>
      <p:pic>
        <p:nvPicPr>
          <p:cNvPr id="36" name="Picture 35"/>
          <p:cNvPicPr>
            <a:picLocks noChangeAspect="1"/>
          </p:cNvPicPr>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l="13040" t="13040" r="13040" b="16400"/>
          <a:stretch/>
        </p:blipFill>
        <p:spPr>
          <a:xfrm>
            <a:off x="4642792" y="2271794"/>
            <a:ext cx="2038598" cy="1945935"/>
          </a:xfrm>
          <a:prstGeom prst="rect">
            <a:avLst/>
          </a:prstGeom>
        </p:spPr>
      </p:pic>
      <p:sp>
        <p:nvSpPr>
          <p:cNvPr id="37" name="TextBox 36"/>
          <p:cNvSpPr txBox="1"/>
          <p:nvPr/>
        </p:nvSpPr>
        <p:spPr>
          <a:xfrm>
            <a:off x="171718" y="978809"/>
            <a:ext cx="4121059" cy="646331"/>
          </a:xfrm>
          <a:prstGeom prst="rect">
            <a:avLst/>
          </a:prstGeom>
          <a:noFill/>
        </p:spPr>
        <p:txBody>
          <a:bodyPr wrap="square" rtlCol="0">
            <a:spAutoFit/>
          </a:bodyPr>
          <a:lstStyle/>
          <a:p>
            <a:pPr lvl="0"/>
            <a:r>
              <a:rPr lang="en-GB" dirty="0" smtClean="0"/>
              <a:t>Personal Income Tax (PIT) accounted for more than 36% of total revenue.</a:t>
            </a:r>
            <a:endParaRPr lang="en-ZA" dirty="0"/>
          </a:p>
        </p:txBody>
      </p:sp>
      <p:sp>
        <p:nvSpPr>
          <p:cNvPr id="39" name="Up Arrow 38"/>
          <p:cNvSpPr/>
          <p:nvPr/>
        </p:nvSpPr>
        <p:spPr>
          <a:xfrm>
            <a:off x="6711364" y="1484997"/>
            <a:ext cx="2231131" cy="2697414"/>
          </a:xfrm>
          <a:prstGeom prst="up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Highest </a:t>
            </a:r>
            <a:r>
              <a:rPr lang="en-US" dirty="0">
                <a:solidFill>
                  <a:schemeClr val="bg1"/>
                </a:solidFill>
              </a:rPr>
              <a:t>Tax-to-GDP ratio achieved in the past eight years.</a:t>
            </a:r>
            <a:endParaRPr lang="en-ZA" dirty="0">
              <a:solidFill>
                <a:schemeClr val="bg1"/>
              </a:solidFill>
            </a:endParaRPr>
          </a:p>
        </p:txBody>
      </p:sp>
      <p:sp>
        <p:nvSpPr>
          <p:cNvPr id="26" name="Up Arrow 25"/>
          <p:cNvSpPr/>
          <p:nvPr/>
        </p:nvSpPr>
        <p:spPr>
          <a:xfrm>
            <a:off x="83847" y="1659849"/>
            <a:ext cx="2231131" cy="2703953"/>
          </a:xfrm>
          <a:prstGeom prst="upArrow">
            <a:avLst>
              <a:gd name="adj1" fmla="val 50000"/>
              <a:gd name="adj2" fmla="val 50621"/>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R35.4 billion (10%)</a:t>
            </a:r>
            <a:endParaRPr lang="en-ZA" dirty="0">
              <a:solidFill>
                <a:schemeClr val="bg1"/>
              </a:solidFill>
            </a:endParaRPr>
          </a:p>
        </p:txBody>
      </p:sp>
    </p:spTree>
    <p:extLst>
      <p:ext uri="{BB962C8B-B14F-4D97-AF65-F5344CB8AC3E}">
        <p14:creationId xmlns:p14="http://schemas.microsoft.com/office/powerpoint/2010/main" val="2986855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8</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8</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8</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8</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777661" y="3244762"/>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TextBox 27"/>
          <p:cNvSpPr txBox="1"/>
          <p:nvPr/>
        </p:nvSpPr>
        <p:spPr>
          <a:xfrm>
            <a:off x="0" y="-23192"/>
            <a:ext cx="9144000" cy="769441"/>
          </a:xfrm>
          <a:prstGeom prst="rect">
            <a:avLst/>
          </a:prstGeom>
          <a:noFill/>
        </p:spPr>
        <p:txBody>
          <a:bodyPr wrap="square" rtlCol="0">
            <a:spAutoFit/>
          </a:bodyPr>
          <a:lstStyle/>
          <a:p>
            <a:pPr algn="ctr"/>
            <a:r>
              <a:rPr lang="en-ZA" sz="2200" b="1" dirty="0">
                <a:solidFill>
                  <a:srgbClr val="002060"/>
                </a:solidFill>
                <a:latin typeface="+mj-lt"/>
              </a:rPr>
              <a:t>The impact of the global financial crisis has changed the relative contributions of the various taxes over the past few </a:t>
            </a:r>
            <a:r>
              <a:rPr lang="en-ZA" sz="2200" b="1" dirty="0" smtClean="0">
                <a:solidFill>
                  <a:srgbClr val="002060"/>
                </a:solidFill>
                <a:latin typeface="+mj-lt"/>
              </a:rPr>
              <a:t>years.</a:t>
            </a:r>
            <a:endParaRPr lang="en-ZA" sz="2200" b="1" dirty="0">
              <a:solidFill>
                <a:srgbClr val="002060"/>
              </a:solidFill>
              <a:latin typeface="+mj-lt"/>
            </a:endParaRPr>
          </a:p>
        </p:txBody>
      </p:sp>
      <p:pic>
        <p:nvPicPr>
          <p:cNvPr id="25" name="Picture 24"/>
          <p:cNvPicPr/>
          <p:nvPr/>
        </p:nvPicPr>
        <p:blipFill rotWithShape="1">
          <a:blip r:embed="rId4">
            <a:extLst>
              <a:ext uri="{28A0092B-C50C-407E-A947-70E740481C1C}">
                <a14:useLocalDpi xmlns:a14="http://schemas.microsoft.com/office/drawing/2010/main" val="0"/>
              </a:ext>
            </a:extLst>
          </a:blip>
          <a:srcRect l="2682" t="1482" r="2741" b="3716"/>
          <a:stretch/>
        </p:blipFill>
        <p:spPr bwMode="auto">
          <a:xfrm>
            <a:off x="107504" y="859407"/>
            <a:ext cx="5184576" cy="4770709"/>
          </a:xfrm>
          <a:prstGeom prst="rect">
            <a:avLst/>
          </a:prstGeom>
          <a:noFill/>
          <a:ln>
            <a:noFill/>
          </a:ln>
        </p:spPr>
      </p:pic>
      <p:pic>
        <p:nvPicPr>
          <p:cNvPr id="4" name="Picture 3"/>
          <p:cNvPicPr>
            <a:picLocks noChangeAspect="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l="18501" r="15981"/>
          <a:stretch/>
        </p:blipFill>
        <p:spPr>
          <a:xfrm>
            <a:off x="6436775" y="813286"/>
            <a:ext cx="1800200" cy="1831730"/>
          </a:xfrm>
          <a:prstGeom prst="rect">
            <a:avLst/>
          </a:prstGeom>
        </p:spPr>
      </p:pic>
      <p:sp>
        <p:nvSpPr>
          <p:cNvPr id="3" name="Rectangle 2"/>
          <p:cNvSpPr/>
          <p:nvPr/>
        </p:nvSpPr>
        <p:spPr>
          <a:xfrm>
            <a:off x="5199117" y="2447112"/>
            <a:ext cx="3909387" cy="3693319"/>
          </a:xfrm>
          <a:prstGeom prst="rect">
            <a:avLst/>
          </a:prstGeom>
        </p:spPr>
        <p:txBody>
          <a:bodyPr wrap="square">
            <a:spAutoFit/>
          </a:bodyPr>
          <a:lstStyle/>
          <a:p>
            <a:pPr marL="285750" indent="-285750" algn="just">
              <a:buFont typeface="Arial" panose="020B0604020202020204" pitchFamily="34" charset="0"/>
              <a:buChar char="•"/>
            </a:pPr>
            <a:r>
              <a:rPr lang="en-ZA" dirty="0" smtClean="0"/>
              <a:t>CIT </a:t>
            </a:r>
            <a:r>
              <a:rPr lang="en-ZA" dirty="0"/>
              <a:t>collections as a percentage of GDP declined from a high of 5.4% in 2009/10 to 4.7% in 2015/16. The impact of the global financial crisis and the lag-effects of the recession are evident in the contributions made by CIT. </a:t>
            </a:r>
            <a:endParaRPr lang="en-ZA" dirty="0" smtClean="0"/>
          </a:p>
          <a:p>
            <a:pPr marL="285750" indent="-285750" algn="just">
              <a:buFont typeface="Arial" panose="020B0604020202020204" pitchFamily="34" charset="0"/>
              <a:buChar char="•"/>
            </a:pPr>
            <a:r>
              <a:rPr lang="en-ZA" dirty="0" smtClean="0"/>
              <a:t>PIT </a:t>
            </a:r>
            <a:r>
              <a:rPr lang="en-ZA" dirty="0"/>
              <a:t>as a percentage of GDP increased from 8.2% in 2011/12 to 9.5% in 2015/16. </a:t>
            </a:r>
            <a:endParaRPr lang="en-ZA" dirty="0" smtClean="0"/>
          </a:p>
          <a:p>
            <a:pPr marL="285750" indent="-285750" algn="just">
              <a:buFont typeface="Arial" panose="020B0604020202020204" pitchFamily="34" charset="0"/>
              <a:buChar char="•"/>
            </a:pPr>
            <a:r>
              <a:rPr lang="en-ZA" dirty="0" smtClean="0"/>
              <a:t>VAT </a:t>
            </a:r>
            <a:r>
              <a:rPr lang="en-ZA" dirty="0"/>
              <a:t>as a percentage of GDP grew from 6.2% in 2011/12 to 6.9% in 2015/16.</a:t>
            </a:r>
          </a:p>
        </p:txBody>
      </p:sp>
      <p:sp>
        <p:nvSpPr>
          <p:cNvPr id="7" name="Rectangle 6"/>
          <p:cNvSpPr/>
          <p:nvPr/>
        </p:nvSpPr>
        <p:spPr>
          <a:xfrm>
            <a:off x="-25571" y="5697884"/>
            <a:ext cx="5487959" cy="307777"/>
          </a:xfrm>
          <a:prstGeom prst="rect">
            <a:avLst/>
          </a:prstGeom>
        </p:spPr>
        <p:txBody>
          <a:bodyPr wrap="square">
            <a:spAutoFit/>
          </a:bodyPr>
          <a:lstStyle/>
          <a:p>
            <a:r>
              <a:rPr lang="en-US" sz="1400" i="1" dirty="0">
                <a:latin typeface="Arial" panose="020B0604020202020204" pitchFamily="34" charset="0"/>
                <a:ea typeface="Times New Roman" panose="02020603050405020304" pitchFamily="18" charset="0"/>
              </a:rPr>
              <a:t>Main revenue sources as a percentage of GDP, 1994/95 - 2015/16 </a:t>
            </a:r>
            <a:endParaRPr lang="en-ZA" sz="1400" i="1" dirty="0"/>
          </a:p>
        </p:txBody>
      </p:sp>
    </p:spTree>
    <p:extLst>
      <p:ext uri="{BB962C8B-B14F-4D97-AF65-F5344CB8AC3E}">
        <p14:creationId xmlns:p14="http://schemas.microsoft.com/office/powerpoint/2010/main" val="1577517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0CD886-9A14-4999-B9F4-8C89F26C82C0}" type="slidenum">
              <a:rPr lang="en-ZA" smtClean="0"/>
              <a:t>9</a:t>
            </a:fld>
            <a:endParaRPr lang="en-ZA" dirty="0"/>
          </a:p>
        </p:txBody>
      </p:sp>
      <p:cxnSp>
        <p:nvCxnSpPr>
          <p:cNvPr id="5" name="Straight Connector 4"/>
          <p:cNvCxnSpPr/>
          <p:nvPr/>
        </p:nvCxnSpPr>
        <p:spPr>
          <a:xfrm>
            <a:off x="0" y="715556"/>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6512" y="764704"/>
            <a:ext cx="9180512" cy="0"/>
          </a:xfrm>
          <a:prstGeom prst="line">
            <a:avLst/>
          </a:prstGeom>
        </p:spPr>
        <p:style>
          <a:lnRef idx="2">
            <a:schemeClr val="accent2"/>
          </a:lnRef>
          <a:fillRef idx="0">
            <a:schemeClr val="accent2"/>
          </a:fillRef>
          <a:effectRef idx="1">
            <a:schemeClr val="accent2"/>
          </a:effectRef>
          <a:fontRef idx="minor">
            <a:schemeClr val="tx1"/>
          </a:fontRef>
        </p:style>
      </p:cxnSp>
      <p:sp>
        <p:nvSpPr>
          <p:cNvPr id="8"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9</a:t>
            </a:fld>
            <a:endParaRPr lang="en-ZA" dirty="0"/>
          </a:p>
        </p:txBody>
      </p:sp>
      <p:sp>
        <p:nvSpPr>
          <p:cNvPr id="9" name="Slide Number Placeholder 1"/>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0CD886-9A14-4999-B9F4-8C89F26C82C0}" type="slidenum">
              <a:rPr lang="en-ZA" smtClean="0"/>
              <a:pPr/>
              <a:t>9</a:t>
            </a:fld>
            <a:endParaRPr lang="en-ZA" dirty="0"/>
          </a:p>
        </p:txBody>
      </p:sp>
      <p:cxnSp>
        <p:nvCxnSpPr>
          <p:cNvPr id="10" name="Straight Connector 9"/>
          <p:cNvCxnSpPr/>
          <p:nvPr/>
        </p:nvCxnSpPr>
        <p:spPr>
          <a:xfrm>
            <a:off x="0" y="6044148"/>
            <a:ext cx="9144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6512" y="6093296"/>
            <a:ext cx="9180512" cy="0"/>
          </a:xfrm>
          <a:prstGeom prst="line">
            <a:avLst/>
          </a:prstGeom>
        </p:spPr>
        <p:style>
          <a:lnRef idx="2">
            <a:schemeClr val="accent2"/>
          </a:lnRef>
          <a:fillRef idx="0">
            <a:schemeClr val="accent2"/>
          </a:fillRef>
          <a:effectRef idx="1">
            <a:schemeClr val="accent2"/>
          </a:effectRef>
          <a:fontRef idx="minor">
            <a:schemeClr val="tx1"/>
          </a:fontRef>
        </p:style>
      </p:cxnSp>
      <p:pic>
        <p:nvPicPr>
          <p:cNvPr id="12" name="Picture 11"/>
          <p:cNvPicPr/>
          <p:nvPr/>
        </p:nvPicPr>
        <p:blipFill>
          <a:blip r:embed="rId2" cstate="print"/>
          <a:srcRect l="4762" t="28968" b="27001"/>
          <a:stretch>
            <a:fillRect/>
          </a:stretch>
        </p:blipFill>
        <p:spPr bwMode="auto">
          <a:xfrm>
            <a:off x="0" y="6165304"/>
            <a:ext cx="1979712" cy="692696"/>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t="8952" b="33817"/>
          <a:stretch>
            <a:fillRect/>
          </a:stretch>
        </p:blipFill>
        <p:spPr bwMode="auto">
          <a:xfrm>
            <a:off x="7020272" y="6165304"/>
            <a:ext cx="2046198" cy="682715"/>
          </a:xfrm>
          <a:prstGeom prst="rect">
            <a:avLst/>
          </a:prstGeom>
          <a:noFill/>
          <a:ln w="9525">
            <a:noFill/>
            <a:miter lim="800000"/>
            <a:headEnd/>
            <a:tailEnd/>
          </a:ln>
          <a:effectLst/>
        </p:spPr>
      </p:pic>
      <p:sp>
        <p:nvSpPr>
          <p:cNvPr id="14" name="Slide Number Placeholder 1"/>
          <p:cNvSpPr txBox="1">
            <a:spLocks/>
          </p:cNvSpPr>
          <p:nvPr/>
        </p:nvSpPr>
        <p:spPr>
          <a:xfrm>
            <a:off x="3486944" y="632409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0CD886-9A14-4999-B9F4-8C89F26C82C0}" type="slidenum">
              <a:rPr lang="en-ZA" smtClean="0"/>
              <a:pPr algn="ctr"/>
              <a:t>9</a:t>
            </a:fld>
            <a:endParaRPr lang="en-ZA" dirty="0"/>
          </a:p>
        </p:txBody>
      </p:sp>
      <p:sp>
        <p:nvSpPr>
          <p:cNvPr id="18" name="Plus 17"/>
          <p:cNvSpPr/>
          <p:nvPr/>
        </p:nvSpPr>
        <p:spPr>
          <a:xfrm>
            <a:off x="5777661" y="2021095"/>
            <a:ext cx="914400" cy="914400"/>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1" name="TextBox 20"/>
          <p:cNvSpPr txBox="1"/>
          <p:nvPr/>
        </p:nvSpPr>
        <p:spPr>
          <a:xfrm>
            <a:off x="5777661" y="3244762"/>
            <a:ext cx="1181042" cy="1107996"/>
          </a:xfrm>
          <a:prstGeom prst="rect">
            <a:avLst/>
          </a:prstGeom>
          <a:noFill/>
        </p:spPr>
        <p:txBody>
          <a:bodyPr wrap="square" rtlCol="0">
            <a:spAutoFit/>
          </a:bodyPr>
          <a:lstStyle/>
          <a:p>
            <a:r>
              <a:rPr lang="en-ZA" sz="6600" dirty="0" smtClean="0">
                <a:solidFill>
                  <a:schemeClr val="bg1"/>
                </a:solidFill>
              </a:rPr>
              <a:t>R0</a:t>
            </a:r>
            <a:endParaRPr lang="en-ZA" sz="6600" dirty="0">
              <a:solidFill>
                <a:schemeClr val="bg1"/>
              </a:solidFill>
            </a:endParaRPr>
          </a:p>
        </p:txBody>
      </p:sp>
      <p:sp>
        <p:nvSpPr>
          <p:cNvPr id="22" name="Rectangle 21"/>
          <p:cNvSpPr/>
          <p:nvPr/>
        </p:nvSpPr>
        <p:spPr>
          <a:xfrm>
            <a:off x="5885937" y="4922990"/>
            <a:ext cx="716632" cy="306730"/>
          </a:xfrm>
          <a:prstGeom prst="rect">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TextBox 27"/>
          <p:cNvSpPr txBox="1"/>
          <p:nvPr/>
        </p:nvSpPr>
        <p:spPr>
          <a:xfrm>
            <a:off x="0" y="-23192"/>
            <a:ext cx="9144000" cy="769441"/>
          </a:xfrm>
          <a:prstGeom prst="rect">
            <a:avLst/>
          </a:prstGeom>
          <a:noFill/>
        </p:spPr>
        <p:txBody>
          <a:bodyPr wrap="square" rtlCol="0">
            <a:spAutoFit/>
          </a:bodyPr>
          <a:lstStyle/>
          <a:p>
            <a:pPr algn="ctr"/>
            <a:r>
              <a:rPr lang="en-ZA" sz="2200" b="1" dirty="0">
                <a:solidFill>
                  <a:srgbClr val="002060"/>
                </a:solidFill>
                <a:latin typeface="+mj-lt"/>
              </a:rPr>
              <a:t>South African tax revenue collections have remained buoyant despite tough economic conditions. </a:t>
            </a:r>
          </a:p>
        </p:txBody>
      </p:sp>
      <p:pic>
        <p:nvPicPr>
          <p:cNvPr id="29" name="Picture 28"/>
          <p:cNvPicPr/>
          <p:nvPr/>
        </p:nvPicPr>
        <p:blipFill rotWithShape="1">
          <a:blip r:embed="rId4">
            <a:extLst>
              <a:ext uri="{28A0092B-C50C-407E-A947-70E740481C1C}">
                <a14:useLocalDpi xmlns:a14="http://schemas.microsoft.com/office/drawing/2010/main" val="0"/>
              </a:ext>
            </a:extLst>
          </a:blip>
          <a:srcRect t="2378" b="2388"/>
          <a:stretch/>
        </p:blipFill>
        <p:spPr bwMode="auto">
          <a:xfrm>
            <a:off x="3563889" y="795396"/>
            <a:ext cx="5502582" cy="4985699"/>
          </a:xfrm>
          <a:prstGeom prst="rect">
            <a:avLst/>
          </a:prstGeom>
          <a:noFill/>
          <a:ln>
            <a:noFill/>
          </a:ln>
        </p:spPr>
      </p:pic>
      <p:sp>
        <p:nvSpPr>
          <p:cNvPr id="17" name="Rectangle 16"/>
          <p:cNvSpPr/>
          <p:nvPr/>
        </p:nvSpPr>
        <p:spPr>
          <a:xfrm>
            <a:off x="4700679" y="5733326"/>
            <a:ext cx="3324436" cy="307777"/>
          </a:xfrm>
          <a:prstGeom prst="rect">
            <a:avLst/>
          </a:prstGeom>
        </p:spPr>
        <p:txBody>
          <a:bodyPr wrap="none">
            <a:spAutoFit/>
          </a:bodyPr>
          <a:lstStyle/>
          <a:p>
            <a:r>
              <a:rPr lang="en-US" sz="1400" i="1" dirty="0">
                <a:latin typeface="Arial" panose="020B0604020202020204" pitchFamily="34" charset="0"/>
                <a:ea typeface="Times New Roman" panose="02020603050405020304" pitchFamily="18" charset="0"/>
              </a:rPr>
              <a:t>Revenue Buoyancy, 1994/95 - 2015/16 </a:t>
            </a:r>
            <a:endParaRPr lang="en-ZA" sz="1400" i="1" dirty="0"/>
          </a:p>
        </p:txBody>
      </p:sp>
      <p:sp>
        <p:nvSpPr>
          <p:cNvPr id="20" name="Rectangle 19"/>
          <p:cNvSpPr/>
          <p:nvPr/>
        </p:nvSpPr>
        <p:spPr>
          <a:xfrm>
            <a:off x="213554" y="1152941"/>
            <a:ext cx="3532315" cy="923330"/>
          </a:xfrm>
          <a:prstGeom prst="rect">
            <a:avLst/>
          </a:prstGeom>
        </p:spPr>
        <p:txBody>
          <a:bodyPr wrap="square">
            <a:spAutoFit/>
          </a:bodyPr>
          <a:lstStyle/>
          <a:p>
            <a:pPr algn="ctr"/>
            <a:r>
              <a:rPr lang="en-ZA" dirty="0" smtClean="0">
                <a:latin typeface="Calibri" panose="020F0502020204030204" pitchFamily="34" charset="0"/>
                <a:ea typeface="Times New Roman" panose="02020603050405020304" pitchFamily="18" charset="0"/>
                <a:cs typeface="Calibri" panose="020F0502020204030204" pitchFamily="34" charset="0"/>
              </a:rPr>
              <a:t>The </a:t>
            </a:r>
            <a:r>
              <a:rPr lang="en-ZA" dirty="0">
                <a:latin typeface="Calibri" panose="020F0502020204030204" pitchFamily="34" charset="0"/>
                <a:ea typeface="Times New Roman" panose="02020603050405020304" pitchFamily="18" charset="0"/>
                <a:cs typeface="Calibri" panose="020F0502020204030204" pitchFamily="34" charset="0"/>
              </a:rPr>
              <a:t>tax buoyancy </a:t>
            </a:r>
            <a:r>
              <a:rPr lang="en-ZA" dirty="0" smtClean="0">
                <a:latin typeface="Calibri" panose="020F0502020204030204" pitchFamily="34" charset="0"/>
                <a:ea typeface="Times New Roman" panose="02020603050405020304" pitchFamily="18" charset="0"/>
                <a:cs typeface="Calibri" panose="020F0502020204030204" pitchFamily="34" charset="0"/>
              </a:rPr>
              <a:t>ratio measures </a:t>
            </a:r>
            <a:r>
              <a:rPr lang="en-ZA" dirty="0">
                <a:latin typeface="Calibri" panose="020F0502020204030204" pitchFamily="34" charset="0"/>
                <a:ea typeface="Times New Roman" panose="02020603050405020304" pitchFamily="18" charset="0"/>
                <a:cs typeface="Calibri" panose="020F0502020204030204" pitchFamily="34" charset="0"/>
              </a:rPr>
              <a:t>the sensitivity of tax revenues to changes in economic growth</a:t>
            </a:r>
            <a:endParaRPr lang="en-ZA" dirty="0"/>
          </a:p>
        </p:txBody>
      </p:sp>
      <p:sp>
        <p:nvSpPr>
          <p:cNvPr id="24" name="Rectangle 23"/>
          <p:cNvSpPr/>
          <p:nvPr/>
        </p:nvSpPr>
        <p:spPr>
          <a:xfrm>
            <a:off x="0" y="2339324"/>
            <a:ext cx="3700379" cy="1477328"/>
          </a:xfrm>
          <a:prstGeom prst="rect">
            <a:avLst/>
          </a:prstGeom>
        </p:spPr>
        <p:txBody>
          <a:bodyPr wrap="square">
            <a:spAutoFit/>
          </a:bodyPr>
          <a:lstStyle/>
          <a:p>
            <a:pPr algn="ctr"/>
            <a:r>
              <a:rPr lang="en-ZA" dirty="0" smtClean="0">
                <a:latin typeface="Calibri" panose="020F0502020204030204" pitchFamily="34" charset="0"/>
                <a:ea typeface="Times New Roman" panose="02020603050405020304" pitchFamily="18" charset="0"/>
                <a:cs typeface="Calibri" panose="020F0502020204030204" pitchFamily="34" charset="0"/>
              </a:rPr>
              <a:t>Year-on-year </a:t>
            </a:r>
            <a:r>
              <a:rPr lang="en-ZA" dirty="0">
                <a:latin typeface="Calibri" panose="020F0502020204030204" pitchFamily="34" charset="0"/>
                <a:ea typeface="Times New Roman" panose="02020603050405020304" pitchFamily="18" charset="0"/>
                <a:cs typeface="Calibri" panose="020F0502020204030204" pitchFamily="34" charset="0"/>
              </a:rPr>
              <a:t>total tax revenue buoyancy has recovered from a low of -0.71 in 2009/10, at the height of the global financial crisis, to 1.42 in 2015/16. </a:t>
            </a:r>
            <a:endParaRPr lang="en-ZA" dirty="0"/>
          </a:p>
        </p:txBody>
      </p:sp>
      <p:pic>
        <p:nvPicPr>
          <p:cNvPr id="32" name="Picture 31"/>
          <p:cNvPicPr>
            <a:picLocks noChangeAspect="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t="10894" b="11547"/>
          <a:stretch/>
        </p:blipFill>
        <p:spPr>
          <a:xfrm>
            <a:off x="971956" y="3900977"/>
            <a:ext cx="1913052" cy="2088233"/>
          </a:xfrm>
          <a:prstGeom prst="rect">
            <a:avLst/>
          </a:prstGeom>
        </p:spPr>
      </p:pic>
    </p:spTree>
    <p:extLst>
      <p:ext uri="{BB962C8B-B14F-4D97-AF65-F5344CB8AC3E}">
        <p14:creationId xmlns:p14="http://schemas.microsoft.com/office/powerpoint/2010/main" val="1979610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Bold"/>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Bold"/>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14136</TotalTime>
  <Words>4892</Words>
  <Application>Microsoft Office PowerPoint</Application>
  <PresentationFormat>On-screen Show (4:3)</PresentationFormat>
  <Paragraphs>681</Paragraphs>
  <Slides>56</Slides>
  <Notes>13</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Ilja de Boer</dc:creator>
  <cp:lastModifiedBy>Administrator</cp:lastModifiedBy>
  <cp:revision>526</cp:revision>
  <cp:lastPrinted>2016-11-22T07:57:35Z</cp:lastPrinted>
  <dcterms:created xsi:type="dcterms:W3CDTF">2014-10-27T13:51:35Z</dcterms:created>
  <dcterms:modified xsi:type="dcterms:W3CDTF">2016-11-29T07:53:52Z</dcterms:modified>
</cp:coreProperties>
</file>